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slideLayouts/slideLayout2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704" r:id="rId3"/>
    <p:sldMasterId id="2147483707" r:id="rId4"/>
    <p:sldMasterId id="2147483711" r:id="rId5"/>
    <p:sldMasterId id="2147483714" r:id="rId6"/>
  </p:sldMasterIdLst>
  <p:notesMasterIdLst>
    <p:notesMasterId r:id="rId22"/>
  </p:notesMasterIdLst>
  <p:sldIdLst>
    <p:sldId id="321" r:id="rId7"/>
    <p:sldId id="301" r:id="rId8"/>
    <p:sldId id="320" r:id="rId9"/>
    <p:sldId id="288" r:id="rId10"/>
    <p:sldId id="289" r:id="rId11"/>
    <p:sldId id="322" r:id="rId12"/>
    <p:sldId id="323" r:id="rId13"/>
    <p:sldId id="325" r:id="rId14"/>
    <p:sldId id="319" r:id="rId15"/>
    <p:sldId id="326" r:id="rId16"/>
    <p:sldId id="327" r:id="rId17"/>
    <p:sldId id="328" r:id="rId18"/>
    <p:sldId id="329" r:id="rId19"/>
    <p:sldId id="330" r:id="rId20"/>
    <p:sldId id="287" r:id="rId21"/>
  </p:sldIdLst>
  <p:sldSz cx="9144000" cy="6858000" type="screen4x3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>
      <p:cViewPr>
        <p:scale>
          <a:sx n="80" d="100"/>
          <a:sy n="80" d="100"/>
        </p:scale>
        <p:origin x="-108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7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068851856250598E-2"/>
          <c:y val="3.2882035578885971E-2"/>
          <c:w val="0.92671637493024517"/>
          <c:h val="0.7429050618307367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Szerkezet!$A$16</c:f>
              <c:strCache>
                <c:ptCount val="1"/>
                <c:pt idx="0">
                  <c:v>Növénytermesztés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6970402815403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F4-4D99-BBB3-3F92017BEDB0}"/>
                </c:ext>
              </c:extLst>
            </c:dLbl>
            <c:dLbl>
              <c:idx val="1"/>
              <c:layout>
                <c:manualLayout>
                  <c:x val="2.1479931514409831E-17"/>
                  <c:y val="-9.844291971542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F4-4D99-BBB3-3F92017BEDB0}"/>
                </c:ext>
              </c:extLst>
            </c:dLbl>
            <c:dLbl>
              <c:idx val="2"/>
              <c:layout>
                <c:manualLayout>
                  <c:x val="0"/>
                  <c:y val="-1.2861736334405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F4-4D99-BBB3-3F92017BEDB0}"/>
                </c:ext>
              </c:extLst>
            </c:dLbl>
            <c:dLbl>
              <c:idx val="3"/>
              <c:layout>
                <c:manualLayout>
                  <c:x val="4.6865846514352666E-3"/>
                  <c:y val="-5.5734190782422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F4-4D99-BBB3-3F92017BEDB0}"/>
                </c:ext>
              </c:extLst>
            </c:dLbl>
            <c:dLbl>
              <c:idx val="5"/>
              <c:layout>
                <c:manualLayout>
                  <c:x val="7.0298769771528994E-3"/>
                  <c:y val="-6.4308681672025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F4-4D99-BBB3-3F92017BEDB0}"/>
                </c:ext>
              </c:extLst>
            </c:dLbl>
            <c:dLbl>
              <c:idx val="6"/>
              <c:layout>
                <c:manualLayout>
                  <c:x val="0"/>
                  <c:y val="1.7148981779206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F4-4D99-BBB3-3F92017BEDB0}"/>
                </c:ext>
              </c:extLst>
            </c:dLbl>
            <c:dLbl>
              <c:idx val="7"/>
              <c:layout>
                <c:manualLayout>
                  <c:x val="7.0298769771528994E-3"/>
                  <c:y val="-5.1446945337620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F4-4D99-BBB3-3F92017BEDB0}"/>
                </c:ext>
              </c:extLst>
            </c:dLbl>
            <c:dLbl>
              <c:idx val="9"/>
              <c:layout>
                <c:manualLayout>
                  <c:x val="7.0298769771529861E-3"/>
                  <c:y val="-6.4308681672025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F4-4D99-BBB3-3F92017BEDB0}"/>
                </c:ext>
              </c:extLst>
            </c:dLbl>
            <c:dLbl>
              <c:idx val="10"/>
              <c:layout>
                <c:manualLayout>
                  <c:x val="-8.5919726057639324E-17"/>
                  <c:y val="2.5723472668810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1F4-4D99-BBB3-3F92017BEDB0}"/>
                </c:ext>
              </c:extLst>
            </c:dLbl>
            <c:dLbl>
              <c:idx val="11"/>
              <c:layout>
                <c:manualLayout>
                  <c:x val="4.6865846514353524E-3"/>
                  <c:y val="-5.1446945337620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1F4-4D99-BBB3-3F92017BEDB0}"/>
                </c:ext>
              </c:extLst>
            </c:dLbl>
            <c:dLbl>
              <c:idx val="12"/>
              <c:layout>
                <c:manualLayout>
                  <c:x val="0"/>
                  <c:y val="2.5723472668810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1F4-4D99-BBB3-3F92017BEDB0}"/>
                </c:ext>
              </c:extLst>
            </c:dLbl>
            <c:dLbl>
              <c:idx val="13"/>
              <c:layout>
                <c:manualLayout>
                  <c:x val="7.0298769771528994E-3"/>
                  <c:y val="-4.2872454448017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1F4-4D99-BBB3-3F92017BEDB0}"/>
                </c:ext>
              </c:extLst>
            </c:dLbl>
            <c:dLbl>
              <c:idx val="14"/>
              <c:layout>
                <c:manualLayout>
                  <c:x val="0"/>
                  <c:y val="1.7148981779206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1F4-4D99-BBB3-3F92017BEDB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Szerkezet!$E$15:$S$15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Szerkezet!$E$16:$S$16</c:f>
              <c:numCache>
                <c:formatCode>0.0%</c:formatCode>
                <c:ptCount val="15"/>
                <c:pt idx="0">
                  <c:v>0.46354643247230426</c:v>
                </c:pt>
                <c:pt idx="1">
                  <c:v>0.46358138878653371</c:v>
                </c:pt>
                <c:pt idx="2">
                  <c:v>0.49669055473463458</c:v>
                </c:pt>
                <c:pt idx="3">
                  <c:v>0.58018365322419763</c:v>
                </c:pt>
                <c:pt idx="4">
                  <c:v>0.54216101808044814</c:v>
                </c:pt>
                <c:pt idx="5">
                  <c:v>0.55444407514781013</c:v>
                </c:pt>
                <c:pt idx="6">
                  <c:v>0.58261481238533486</c:v>
                </c:pt>
                <c:pt idx="7">
                  <c:v>0.59356158767233291</c:v>
                </c:pt>
                <c:pt idx="8">
                  <c:v>0.54833715625546786</c:v>
                </c:pt>
                <c:pt idx="9">
                  <c:v>0.56777656474127236</c:v>
                </c:pt>
                <c:pt idx="10">
                  <c:v>0.60312067742196807</c:v>
                </c:pt>
                <c:pt idx="11">
                  <c:v>0.5787060493757934</c:v>
                </c:pt>
                <c:pt idx="12">
                  <c:v>0.58886388176403803</c:v>
                </c:pt>
                <c:pt idx="13">
                  <c:v>0.59441737699983987</c:v>
                </c:pt>
                <c:pt idx="14">
                  <c:v>0.58161919535559015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C1F4-4D99-BBB3-3F92017BEDB0}"/>
            </c:ext>
          </c:extLst>
        </c:ser>
        <c:ser>
          <c:idx val="1"/>
          <c:order val="1"/>
          <c:tx>
            <c:strRef>
              <c:f>Szerkezet!$A$17</c:f>
              <c:strCache>
                <c:ptCount val="1"/>
                <c:pt idx="0">
                  <c:v>Állattenyésztés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5723472668810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1F4-4D99-BBB3-3F92017BEDB0}"/>
                </c:ext>
              </c:extLst>
            </c:dLbl>
            <c:dLbl>
              <c:idx val="1"/>
              <c:layout>
                <c:manualLayout>
                  <c:x val="2.343292325717655E-3"/>
                  <c:y val="1.7148981779206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1F4-4D99-BBB3-3F92017BEDB0}"/>
                </c:ext>
              </c:extLst>
            </c:dLbl>
            <c:dLbl>
              <c:idx val="3"/>
              <c:layout>
                <c:manualLayout>
                  <c:x val="0"/>
                  <c:y val="4.2872454448017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1F4-4D99-BBB3-3F92017BEDB0}"/>
                </c:ext>
              </c:extLst>
            </c:dLbl>
            <c:dLbl>
              <c:idx val="5"/>
              <c:layout>
                <c:manualLayout>
                  <c:x val="0"/>
                  <c:y val="3.4297963558413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1F4-4D99-BBB3-3F92017BEDB0}"/>
                </c:ext>
              </c:extLst>
            </c:dLbl>
            <c:dLbl>
              <c:idx val="7"/>
              <c:layout>
                <c:manualLayout>
                  <c:x val="2.3432923257176333E-3"/>
                  <c:y val="3.8585209003215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1F4-4D99-BBB3-3F92017BEDB0}"/>
                </c:ext>
              </c:extLst>
            </c:dLbl>
            <c:dLbl>
              <c:idx val="9"/>
              <c:layout>
                <c:manualLayout>
                  <c:x val="8.5919726057639324E-17"/>
                  <c:y val="4.7159699892818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1F4-4D99-BBB3-3F92017BEDB0}"/>
                </c:ext>
              </c:extLst>
            </c:dLbl>
            <c:dLbl>
              <c:idx val="11"/>
              <c:layout>
                <c:manualLayout>
                  <c:x val="8.5919726057639324E-17"/>
                  <c:y val="4.7159699892818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1F4-4D99-BBB3-3F92017BEDB0}"/>
                </c:ext>
              </c:extLst>
            </c:dLbl>
            <c:dLbl>
              <c:idx val="13"/>
              <c:layout>
                <c:manualLayout>
                  <c:x val="0"/>
                  <c:y val="6.0021436227224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1F4-4D99-BBB3-3F92017BEDB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Szerkezet!$E$15:$S$15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Szerkezet!$E$17:$S$17</c:f>
              <c:numCache>
                <c:formatCode>0.0%</c:formatCode>
                <c:ptCount val="15"/>
                <c:pt idx="0">
                  <c:v>0.44493331993201013</c:v>
                </c:pt>
                <c:pt idx="1">
                  <c:v>0.44447862106463659</c:v>
                </c:pt>
                <c:pt idx="2">
                  <c:v>0.4124187624676634</c:v>
                </c:pt>
                <c:pt idx="3">
                  <c:v>0.33077451350571685</c:v>
                </c:pt>
                <c:pt idx="4">
                  <c:v>0.36509833598110514</c:v>
                </c:pt>
                <c:pt idx="5">
                  <c:v>0.35783020914492641</c:v>
                </c:pt>
                <c:pt idx="6">
                  <c:v>0.33799933400850607</c:v>
                </c:pt>
                <c:pt idx="7">
                  <c:v>0.3268717791463438</c:v>
                </c:pt>
                <c:pt idx="8">
                  <c:v>0.36592042191019308</c:v>
                </c:pt>
                <c:pt idx="9">
                  <c:v>0.35570576332129267</c:v>
                </c:pt>
                <c:pt idx="10">
                  <c:v>0.32576340202575371</c:v>
                </c:pt>
                <c:pt idx="11">
                  <c:v>0.35173876212182764</c:v>
                </c:pt>
                <c:pt idx="12">
                  <c:v>0.34146172199312802</c:v>
                </c:pt>
                <c:pt idx="13">
                  <c:v>0.33780891973104499</c:v>
                </c:pt>
                <c:pt idx="14">
                  <c:v>0.34846687293837353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C1F4-4D99-BBB3-3F92017BEDB0}"/>
            </c:ext>
          </c:extLst>
        </c:ser>
        <c:ser>
          <c:idx val="2"/>
          <c:order val="2"/>
          <c:tx>
            <c:strRef>
              <c:f>Szerkezet!$A$18</c:f>
              <c:strCache>
                <c:ptCount val="1"/>
                <c:pt idx="0">
                  <c:v>Mezőgazdasági szolgáltatások, és másodlagos tevékenységek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Szerkezet!$E$15:$S$15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Szerkezet!$E$18:$S$18</c:f>
              <c:numCache>
                <c:formatCode>0.0%</c:formatCode>
                <c:ptCount val="15"/>
                <c:pt idx="0">
                  <c:v>9.1520247595685555E-2</c:v>
                </c:pt>
                <c:pt idx="1">
                  <c:v>9.1939990148829726E-2</c:v>
                </c:pt>
                <c:pt idx="2">
                  <c:v>9.089068279770203E-2</c:v>
                </c:pt>
                <c:pt idx="3">
                  <c:v>8.9041833270085427E-2</c:v>
                </c:pt>
                <c:pt idx="4">
                  <c:v>9.2740645938446789E-2</c:v>
                </c:pt>
                <c:pt idx="5">
                  <c:v>8.7725715707263577E-2</c:v>
                </c:pt>
                <c:pt idx="6">
                  <c:v>7.9385853606159074E-2</c:v>
                </c:pt>
                <c:pt idx="7">
                  <c:v>7.956663318132319E-2</c:v>
                </c:pt>
                <c:pt idx="8">
                  <c:v>8.574242183433893E-2</c:v>
                </c:pt>
                <c:pt idx="9">
                  <c:v>7.6517671937434958E-2</c:v>
                </c:pt>
                <c:pt idx="10">
                  <c:v>7.1115920552278084E-2</c:v>
                </c:pt>
                <c:pt idx="11">
                  <c:v>6.9555188502378962E-2</c:v>
                </c:pt>
                <c:pt idx="12">
                  <c:v>6.9674396242833891E-2</c:v>
                </c:pt>
                <c:pt idx="13">
                  <c:v>6.7773703269115249E-2</c:v>
                </c:pt>
                <c:pt idx="14">
                  <c:v>6.9913931706036367E-2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C1F4-4D99-BBB3-3F92017BE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7077888"/>
        <c:axId val="77100160"/>
        <c:axId val="0"/>
      </c:bar3DChart>
      <c:catAx>
        <c:axId val="7707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100160"/>
        <c:crosses val="autoZero"/>
        <c:auto val="1"/>
        <c:lblAlgn val="ctr"/>
        <c:lblOffset val="100"/>
        <c:noMultiLvlLbl val="0"/>
      </c:catAx>
      <c:valAx>
        <c:axId val="7710016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770778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4515682537679627E-3"/>
          <c:y val="0.90266318895595132"/>
          <c:w val="0.98412624391970061"/>
          <c:h val="7.1103467938469098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11025828048091"/>
          <c:y val="0.18799740119891792"/>
          <c:w val="0.66949155407853234"/>
          <c:h val="0.64552795102209148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Pt>
            <c:idx val="17"/>
            <c:bubble3D val="0"/>
          </c:dPt>
          <c:dPt>
            <c:idx val="18"/>
            <c:bubble3D val="0"/>
          </c:dPt>
          <c:dLbls>
            <c:dLbl>
              <c:idx val="0"/>
              <c:layout>
                <c:manualLayout>
                  <c:x val="-1.6905669901411919E-2"/>
                  <c:y val="-9.973085226289030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789629654676052E-2"/>
                  <c:y val="-0.1310165163255283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5371178564700541E-2"/>
                  <c:y val="1.581209831003134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9462179272331086E-2"/>
                  <c:y val="-1.378362853509772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0568173584577561E-2"/>
                  <c:y val="-6.001124466916116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2418620153316299E-2"/>
                  <c:y val="-0.1197177437876073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3713340907966342E-2"/>
                  <c:y val="2.352851889613142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8.4232790559503057E-2"/>
                  <c:y val="-3.1157382935303271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Data!$O$63:$O$81</c:f>
              <c:strCache>
                <c:ptCount val="19"/>
                <c:pt idx="0">
                  <c:v>Gabonafélék</c:v>
                </c:pt>
                <c:pt idx="1">
                  <c:v>Olajos növények</c:v>
                </c:pt>
                <c:pt idx="2">
                  <c:v>Fehérje növények</c:v>
                </c:pt>
                <c:pt idx="3">
                  <c:v>Cukorrépa</c:v>
                </c:pt>
                <c:pt idx="4">
                  <c:v>Takarmánynövények</c:v>
                </c:pt>
                <c:pt idx="5">
                  <c:v>Burgonya</c:v>
                </c:pt>
                <c:pt idx="6">
                  <c:v>Friss zöldségek</c:v>
                </c:pt>
                <c:pt idx="7">
                  <c:v>Friss gyümölcsök</c:v>
                </c:pt>
                <c:pt idx="8">
                  <c:v>Szőlő, bor</c:v>
                </c:pt>
                <c:pt idx="9">
                  <c:v>Egyéb növényi termék</c:v>
                </c:pt>
                <c:pt idx="10">
                  <c:v>Szarvasmarha</c:v>
                </c:pt>
                <c:pt idx="11">
                  <c:v>Tej</c:v>
                </c:pt>
                <c:pt idx="12">
                  <c:v>Sertés</c:v>
                </c:pt>
                <c:pt idx="13">
                  <c:v>Baromfi</c:v>
                </c:pt>
                <c:pt idx="14">
                  <c:v>Tojás</c:v>
                </c:pt>
                <c:pt idx="15">
                  <c:v>Juh és kecske</c:v>
                </c:pt>
                <c:pt idx="16">
                  <c:v>Egyéb élő állat, állati termék</c:v>
                </c:pt>
                <c:pt idx="17">
                  <c:v>Mezőgazdasági szolgáltatás</c:v>
                </c:pt>
                <c:pt idx="18">
                  <c:v>Másodlagos tevékenység</c:v>
                </c:pt>
              </c:strCache>
            </c:strRef>
          </c:cat>
          <c:val>
            <c:numRef>
              <c:f>Data!$Y$63:$Y$81</c:f>
              <c:numCache>
                <c:formatCode>0.0%</c:formatCode>
                <c:ptCount val="19"/>
                <c:pt idx="0">
                  <c:v>0.26620752596047237</c:v>
                </c:pt>
                <c:pt idx="1">
                  <c:v>0.12439330271422365</c:v>
                </c:pt>
                <c:pt idx="2">
                  <c:v>3.0372409204970688E-3</c:v>
                </c:pt>
                <c:pt idx="3">
                  <c:v>4.9710492048300964E-3</c:v>
                </c:pt>
                <c:pt idx="4">
                  <c:v>2.5494618301609536E-2</c:v>
                </c:pt>
                <c:pt idx="5">
                  <c:v>1.013905616615495E-2</c:v>
                </c:pt>
                <c:pt idx="6">
                  <c:v>7.2006075029635408E-2</c:v>
                </c:pt>
                <c:pt idx="7">
                  <c:v>3.3973465735368018E-2</c:v>
                </c:pt>
                <c:pt idx="8">
                  <c:v>2.5041107198969962E-2</c:v>
                </c:pt>
                <c:pt idx="9">
                  <c:v>3.4531548421977587E-2</c:v>
                </c:pt>
                <c:pt idx="10">
                  <c:v>3.3088323350905356E-2</c:v>
                </c:pt>
                <c:pt idx="11">
                  <c:v>5.5412692109528476E-2</c:v>
                </c:pt>
                <c:pt idx="12">
                  <c:v>8.7187870044166407E-2</c:v>
                </c:pt>
                <c:pt idx="13">
                  <c:v>0.10389505978680177</c:v>
                </c:pt>
                <c:pt idx="14">
                  <c:v>2.1788916169725503E-2</c:v>
                </c:pt>
                <c:pt idx="15">
                  <c:v>7.7534355385093243E-3</c:v>
                </c:pt>
                <c:pt idx="16">
                  <c:v>2.1454780378440438E-2</c:v>
                </c:pt>
                <c:pt idx="17">
                  <c:v>4.9299006967191021E-2</c:v>
                </c:pt>
                <c:pt idx="18">
                  <c:v>2.0324925672771027E-2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hu-HU"/>
              <a:t>Magyarországi</a:t>
            </a:r>
            <a:r>
              <a:rPr lang="hu-HU" baseline="0"/>
              <a:t> búza és kukorica </a:t>
            </a:r>
          </a:p>
          <a:p>
            <a:pPr>
              <a:defRPr/>
            </a:pPr>
            <a:r>
              <a:rPr lang="hu-HU" baseline="0"/>
              <a:t>piaci árak</a:t>
            </a:r>
            <a:r>
              <a:rPr lang="hu-HU"/>
              <a:t> (HUF/t)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Búza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Munka1!$A$6:$A$150</c:f>
              <c:strCache>
                <c:ptCount val="145"/>
                <c:pt idx="0">
                  <c:v>2005. május</c:v>
                </c:pt>
                <c:pt idx="1">
                  <c:v>2005. június</c:v>
                </c:pt>
                <c:pt idx="2">
                  <c:v>2005. július</c:v>
                </c:pt>
                <c:pt idx="3">
                  <c:v>2005. aug.</c:v>
                </c:pt>
                <c:pt idx="4">
                  <c:v>2005.szepr.</c:v>
                </c:pt>
                <c:pt idx="5">
                  <c:v>2005. okt.</c:v>
                </c:pt>
                <c:pt idx="6">
                  <c:v>2005. nov.</c:v>
                </c:pt>
                <c:pt idx="7">
                  <c:v>2005. dec.</c:v>
                </c:pt>
                <c:pt idx="8">
                  <c:v>2006. jan.</c:v>
                </c:pt>
                <c:pt idx="9">
                  <c:v>2006. febr.</c:v>
                </c:pt>
                <c:pt idx="10">
                  <c:v>2006. márc.</c:v>
                </c:pt>
                <c:pt idx="11">
                  <c:v>2006. ápr.</c:v>
                </c:pt>
                <c:pt idx="12">
                  <c:v>2006. május</c:v>
                </c:pt>
                <c:pt idx="13">
                  <c:v>2006. június</c:v>
                </c:pt>
                <c:pt idx="14">
                  <c:v>2006. július</c:v>
                </c:pt>
                <c:pt idx="15">
                  <c:v>2006. aug.</c:v>
                </c:pt>
                <c:pt idx="16">
                  <c:v>2006. szept.</c:v>
                </c:pt>
                <c:pt idx="17">
                  <c:v>2006. okt.</c:v>
                </c:pt>
                <c:pt idx="18">
                  <c:v>2006. nov.</c:v>
                </c:pt>
                <c:pt idx="19">
                  <c:v>2006. dec.</c:v>
                </c:pt>
                <c:pt idx="20">
                  <c:v>2007. jan.</c:v>
                </c:pt>
                <c:pt idx="21">
                  <c:v>2007. febr.</c:v>
                </c:pt>
                <c:pt idx="22">
                  <c:v>2007. márc.</c:v>
                </c:pt>
                <c:pt idx="23">
                  <c:v>2007. ápr.</c:v>
                </c:pt>
                <c:pt idx="24">
                  <c:v>2007. május</c:v>
                </c:pt>
                <c:pt idx="25">
                  <c:v>2007. június</c:v>
                </c:pt>
                <c:pt idx="26">
                  <c:v>2007. július</c:v>
                </c:pt>
                <c:pt idx="27">
                  <c:v>2007. aug.</c:v>
                </c:pt>
                <c:pt idx="28">
                  <c:v>2007. szept.</c:v>
                </c:pt>
                <c:pt idx="29">
                  <c:v>2007. okt.</c:v>
                </c:pt>
                <c:pt idx="30">
                  <c:v>2007. nov.</c:v>
                </c:pt>
                <c:pt idx="31">
                  <c:v>2007. dec.</c:v>
                </c:pt>
                <c:pt idx="32">
                  <c:v>2008. jan.</c:v>
                </c:pt>
                <c:pt idx="33">
                  <c:v>2008. febr.</c:v>
                </c:pt>
                <c:pt idx="34">
                  <c:v>2008. márc.</c:v>
                </c:pt>
                <c:pt idx="35">
                  <c:v>2008. ápr</c:v>
                </c:pt>
                <c:pt idx="36">
                  <c:v>2008. május</c:v>
                </c:pt>
                <c:pt idx="37">
                  <c:v>2008. június</c:v>
                </c:pt>
                <c:pt idx="38">
                  <c:v>2008. július</c:v>
                </c:pt>
                <c:pt idx="39">
                  <c:v>2008. aug.</c:v>
                </c:pt>
                <c:pt idx="40">
                  <c:v>2008. szept.</c:v>
                </c:pt>
                <c:pt idx="41">
                  <c:v>2008. okt.</c:v>
                </c:pt>
                <c:pt idx="42">
                  <c:v>2008. nov.</c:v>
                </c:pt>
                <c:pt idx="43">
                  <c:v>2008. dec.</c:v>
                </c:pt>
                <c:pt idx="44">
                  <c:v>2009. jan.</c:v>
                </c:pt>
                <c:pt idx="45">
                  <c:v>2009. febr.</c:v>
                </c:pt>
                <c:pt idx="46">
                  <c:v>2009. márc.</c:v>
                </c:pt>
                <c:pt idx="47">
                  <c:v>2009. ápr.</c:v>
                </c:pt>
                <c:pt idx="48">
                  <c:v>2009. május</c:v>
                </c:pt>
                <c:pt idx="49">
                  <c:v>2009. június</c:v>
                </c:pt>
                <c:pt idx="50">
                  <c:v>2009. július</c:v>
                </c:pt>
                <c:pt idx="51">
                  <c:v>2009. aug.</c:v>
                </c:pt>
                <c:pt idx="52">
                  <c:v>2009. szept.</c:v>
                </c:pt>
                <c:pt idx="53">
                  <c:v>2009. okt.</c:v>
                </c:pt>
                <c:pt idx="54">
                  <c:v>2009. nov.</c:v>
                </c:pt>
                <c:pt idx="55">
                  <c:v>2009. dec.</c:v>
                </c:pt>
                <c:pt idx="56">
                  <c:v>2010. jan.</c:v>
                </c:pt>
                <c:pt idx="57">
                  <c:v>2010. febr.</c:v>
                </c:pt>
                <c:pt idx="58">
                  <c:v>2010. márc</c:v>
                </c:pt>
                <c:pt idx="59">
                  <c:v>2010. ápr.</c:v>
                </c:pt>
                <c:pt idx="60">
                  <c:v>2010. május</c:v>
                </c:pt>
                <c:pt idx="61">
                  <c:v>2010. június</c:v>
                </c:pt>
                <c:pt idx="62">
                  <c:v>2010. július</c:v>
                </c:pt>
                <c:pt idx="63">
                  <c:v>2010. aug.</c:v>
                </c:pt>
                <c:pt idx="64">
                  <c:v>2010. szept.</c:v>
                </c:pt>
                <c:pt idx="65">
                  <c:v>2010. okt.</c:v>
                </c:pt>
                <c:pt idx="66">
                  <c:v>2010. nov.</c:v>
                </c:pt>
                <c:pt idx="67">
                  <c:v>2010. dec.</c:v>
                </c:pt>
                <c:pt idx="68">
                  <c:v>2011. jan.</c:v>
                </c:pt>
                <c:pt idx="69">
                  <c:v>2011. febr.</c:v>
                </c:pt>
                <c:pt idx="70">
                  <c:v>2011. márc.</c:v>
                </c:pt>
                <c:pt idx="71">
                  <c:v>2011. ápr.</c:v>
                </c:pt>
                <c:pt idx="72">
                  <c:v>2011. május</c:v>
                </c:pt>
                <c:pt idx="73">
                  <c:v>2011. június</c:v>
                </c:pt>
                <c:pt idx="74">
                  <c:v>2011. július</c:v>
                </c:pt>
                <c:pt idx="75">
                  <c:v>2011. aug.</c:v>
                </c:pt>
                <c:pt idx="76">
                  <c:v>2011. szept.</c:v>
                </c:pt>
                <c:pt idx="77">
                  <c:v>2011. okt.</c:v>
                </c:pt>
                <c:pt idx="78">
                  <c:v>2011. nov.</c:v>
                </c:pt>
                <c:pt idx="79">
                  <c:v>2011. dec.</c:v>
                </c:pt>
                <c:pt idx="80">
                  <c:v>2012. jan.</c:v>
                </c:pt>
                <c:pt idx="81">
                  <c:v>2012. febr.</c:v>
                </c:pt>
                <c:pt idx="82">
                  <c:v>2012. márc</c:v>
                </c:pt>
                <c:pt idx="83">
                  <c:v>2012. ápr.</c:v>
                </c:pt>
                <c:pt idx="84">
                  <c:v>2012. május</c:v>
                </c:pt>
                <c:pt idx="85">
                  <c:v>2012. június</c:v>
                </c:pt>
                <c:pt idx="86">
                  <c:v>2012. július</c:v>
                </c:pt>
                <c:pt idx="87">
                  <c:v>2012. aug.</c:v>
                </c:pt>
                <c:pt idx="88">
                  <c:v>2012. szept.</c:v>
                </c:pt>
                <c:pt idx="89">
                  <c:v>2012. okt.</c:v>
                </c:pt>
                <c:pt idx="90">
                  <c:v>2012. nov.</c:v>
                </c:pt>
                <c:pt idx="91">
                  <c:v>2012. dec.</c:v>
                </c:pt>
                <c:pt idx="92">
                  <c:v>2013. jan.</c:v>
                </c:pt>
                <c:pt idx="93">
                  <c:v>2013. febr.</c:v>
                </c:pt>
                <c:pt idx="94">
                  <c:v>2013. márc.</c:v>
                </c:pt>
                <c:pt idx="95">
                  <c:v>2013. ápr.</c:v>
                </c:pt>
                <c:pt idx="96">
                  <c:v>2013. május</c:v>
                </c:pt>
                <c:pt idx="97">
                  <c:v>2013. június</c:v>
                </c:pt>
                <c:pt idx="98">
                  <c:v>2013. július</c:v>
                </c:pt>
                <c:pt idx="99">
                  <c:v>2013. aug.</c:v>
                </c:pt>
                <c:pt idx="100">
                  <c:v>2013. szept.</c:v>
                </c:pt>
                <c:pt idx="101">
                  <c:v>2013. okt.</c:v>
                </c:pt>
                <c:pt idx="102">
                  <c:v>2013. nov.</c:v>
                </c:pt>
                <c:pt idx="103">
                  <c:v>2013. dec.</c:v>
                </c:pt>
                <c:pt idx="104">
                  <c:v>2014. jan.</c:v>
                </c:pt>
                <c:pt idx="105">
                  <c:v>2014. febr.</c:v>
                </c:pt>
                <c:pt idx="106">
                  <c:v>2014. márc.</c:v>
                </c:pt>
                <c:pt idx="107">
                  <c:v>2014. ápr.</c:v>
                </c:pt>
                <c:pt idx="108">
                  <c:v>2014. május</c:v>
                </c:pt>
                <c:pt idx="109">
                  <c:v>2014. június</c:v>
                </c:pt>
                <c:pt idx="110">
                  <c:v>2014. július</c:v>
                </c:pt>
                <c:pt idx="111">
                  <c:v>2014. aug.</c:v>
                </c:pt>
                <c:pt idx="112">
                  <c:v>2014. szept.</c:v>
                </c:pt>
                <c:pt idx="113">
                  <c:v>2014. okt.</c:v>
                </c:pt>
                <c:pt idx="114">
                  <c:v>2014. nov.</c:v>
                </c:pt>
                <c:pt idx="115">
                  <c:v>2014. dec.</c:v>
                </c:pt>
                <c:pt idx="116">
                  <c:v>2015. jan.</c:v>
                </c:pt>
                <c:pt idx="117">
                  <c:v>2015. febr.</c:v>
                </c:pt>
                <c:pt idx="118">
                  <c:v>2015. márc.</c:v>
                </c:pt>
                <c:pt idx="119">
                  <c:v>2015. ápr.</c:v>
                </c:pt>
                <c:pt idx="120">
                  <c:v>2015. május</c:v>
                </c:pt>
                <c:pt idx="121">
                  <c:v>2015. június</c:v>
                </c:pt>
                <c:pt idx="122">
                  <c:v>2015. július</c:v>
                </c:pt>
                <c:pt idx="123">
                  <c:v>2015. aug.</c:v>
                </c:pt>
                <c:pt idx="124">
                  <c:v>2015. szept.</c:v>
                </c:pt>
                <c:pt idx="125">
                  <c:v>2015. okt.</c:v>
                </c:pt>
                <c:pt idx="126">
                  <c:v>2015. nov.</c:v>
                </c:pt>
                <c:pt idx="127">
                  <c:v>2015. dec.</c:v>
                </c:pt>
                <c:pt idx="128">
                  <c:v>2016. jan.</c:v>
                </c:pt>
                <c:pt idx="129">
                  <c:v>2016. febr.</c:v>
                </c:pt>
                <c:pt idx="130">
                  <c:v>2016. márc.</c:v>
                </c:pt>
                <c:pt idx="131">
                  <c:v>2016. ápr.</c:v>
                </c:pt>
                <c:pt idx="132">
                  <c:v>2016. május</c:v>
                </c:pt>
                <c:pt idx="133">
                  <c:v>2016. június</c:v>
                </c:pt>
                <c:pt idx="134">
                  <c:v>2016. július</c:v>
                </c:pt>
                <c:pt idx="135">
                  <c:v>2016. aug.</c:v>
                </c:pt>
                <c:pt idx="136">
                  <c:v>2016. szept.</c:v>
                </c:pt>
                <c:pt idx="137">
                  <c:v>2016. okt.</c:v>
                </c:pt>
                <c:pt idx="138">
                  <c:v>2016. nov.</c:v>
                </c:pt>
                <c:pt idx="139">
                  <c:v>2016. dec.</c:v>
                </c:pt>
                <c:pt idx="140">
                  <c:v>2017. jan.</c:v>
                </c:pt>
                <c:pt idx="141">
                  <c:v>2017. febr.</c:v>
                </c:pt>
                <c:pt idx="142">
                  <c:v>2017. márc.</c:v>
                </c:pt>
                <c:pt idx="143">
                  <c:v>2017. ápr.</c:v>
                </c:pt>
                <c:pt idx="144">
                  <c:v>2017. május</c:v>
                </c:pt>
              </c:strCache>
            </c:strRef>
          </c:cat>
          <c:val>
            <c:numRef>
              <c:f>Munka1!$B$3:$B$150</c:f>
              <c:numCache>
                <c:formatCode>General</c:formatCode>
                <c:ptCount val="148"/>
                <c:pt idx="0">
                  <c:v>23238</c:v>
                </c:pt>
                <c:pt idx="1">
                  <c:v>23059</c:v>
                </c:pt>
                <c:pt idx="2">
                  <c:v>20612</c:v>
                </c:pt>
                <c:pt idx="3">
                  <c:v>21759</c:v>
                </c:pt>
                <c:pt idx="4">
                  <c:v>22892</c:v>
                </c:pt>
                <c:pt idx="5">
                  <c:v>17688</c:v>
                </c:pt>
                <c:pt idx="6">
                  <c:v>19598</c:v>
                </c:pt>
                <c:pt idx="7">
                  <c:v>19081</c:v>
                </c:pt>
                <c:pt idx="8">
                  <c:v>21031</c:v>
                </c:pt>
                <c:pt idx="9">
                  <c:v>20414</c:v>
                </c:pt>
                <c:pt idx="10">
                  <c:v>21983</c:v>
                </c:pt>
                <c:pt idx="11">
                  <c:v>22961</c:v>
                </c:pt>
                <c:pt idx="12">
                  <c:v>23969</c:v>
                </c:pt>
                <c:pt idx="13">
                  <c:v>24483</c:v>
                </c:pt>
                <c:pt idx="14">
                  <c:v>24844</c:v>
                </c:pt>
                <c:pt idx="15">
                  <c:v>24391</c:v>
                </c:pt>
                <c:pt idx="16">
                  <c:v>27186</c:v>
                </c:pt>
                <c:pt idx="17">
                  <c:v>24282</c:v>
                </c:pt>
                <c:pt idx="18">
                  <c:v>26453</c:v>
                </c:pt>
                <c:pt idx="19">
                  <c:v>28635</c:v>
                </c:pt>
                <c:pt idx="20">
                  <c:v>29373</c:v>
                </c:pt>
                <c:pt idx="21">
                  <c:v>29847</c:v>
                </c:pt>
                <c:pt idx="22">
                  <c:v>31233</c:v>
                </c:pt>
                <c:pt idx="23">
                  <c:v>31223</c:v>
                </c:pt>
                <c:pt idx="24">
                  <c:v>30994</c:v>
                </c:pt>
                <c:pt idx="25">
                  <c:v>31621</c:v>
                </c:pt>
                <c:pt idx="26">
                  <c:v>31909</c:v>
                </c:pt>
                <c:pt idx="27">
                  <c:v>31558</c:v>
                </c:pt>
                <c:pt idx="28">
                  <c:v>33881</c:v>
                </c:pt>
                <c:pt idx="29">
                  <c:v>41504</c:v>
                </c:pt>
                <c:pt idx="30">
                  <c:v>49002</c:v>
                </c:pt>
                <c:pt idx="31">
                  <c:v>55366</c:v>
                </c:pt>
                <c:pt idx="32">
                  <c:v>56565</c:v>
                </c:pt>
                <c:pt idx="33">
                  <c:v>54119</c:v>
                </c:pt>
                <c:pt idx="34">
                  <c:v>54788</c:v>
                </c:pt>
                <c:pt idx="35">
                  <c:v>58992</c:v>
                </c:pt>
                <c:pt idx="36">
                  <c:v>63868</c:v>
                </c:pt>
                <c:pt idx="37">
                  <c:v>67588</c:v>
                </c:pt>
                <c:pt idx="38">
                  <c:v>64271</c:v>
                </c:pt>
                <c:pt idx="39">
                  <c:v>63000</c:v>
                </c:pt>
                <c:pt idx="40">
                  <c:v>48000</c:v>
                </c:pt>
                <c:pt idx="41">
                  <c:v>39054</c:v>
                </c:pt>
                <c:pt idx="42">
                  <c:v>39543</c:v>
                </c:pt>
                <c:pt idx="43" formatCode="#,##0">
                  <c:v>38900</c:v>
                </c:pt>
                <c:pt idx="44">
                  <c:v>36728</c:v>
                </c:pt>
                <c:pt idx="45">
                  <c:v>34691</c:v>
                </c:pt>
                <c:pt idx="46">
                  <c:v>34200</c:v>
                </c:pt>
                <c:pt idx="47">
                  <c:v>36600</c:v>
                </c:pt>
                <c:pt idx="48">
                  <c:v>36000</c:v>
                </c:pt>
                <c:pt idx="49">
                  <c:v>34887</c:v>
                </c:pt>
                <c:pt idx="50">
                  <c:v>35031</c:v>
                </c:pt>
                <c:pt idx="51">
                  <c:v>35658</c:v>
                </c:pt>
                <c:pt idx="52">
                  <c:v>37196</c:v>
                </c:pt>
                <c:pt idx="53">
                  <c:v>30234</c:v>
                </c:pt>
                <c:pt idx="54">
                  <c:v>29648</c:v>
                </c:pt>
                <c:pt idx="55">
                  <c:v>29266</c:v>
                </c:pt>
                <c:pt idx="56">
                  <c:v>28951</c:v>
                </c:pt>
                <c:pt idx="57">
                  <c:v>27801</c:v>
                </c:pt>
                <c:pt idx="58">
                  <c:v>28448</c:v>
                </c:pt>
                <c:pt idx="59">
                  <c:v>29524</c:v>
                </c:pt>
                <c:pt idx="60" formatCode="#,##0">
                  <c:v>29142</c:v>
                </c:pt>
                <c:pt idx="61">
                  <c:v>28747</c:v>
                </c:pt>
                <c:pt idx="62">
                  <c:v>28080</c:v>
                </c:pt>
                <c:pt idx="63">
                  <c:v>29424</c:v>
                </c:pt>
                <c:pt idx="64">
                  <c:v>29743</c:v>
                </c:pt>
                <c:pt idx="65">
                  <c:v>33245</c:v>
                </c:pt>
                <c:pt idx="66">
                  <c:v>44476</c:v>
                </c:pt>
                <c:pt idx="67">
                  <c:v>49344</c:v>
                </c:pt>
                <c:pt idx="68">
                  <c:v>52851</c:v>
                </c:pt>
                <c:pt idx="69">
                  <c:v>56146</c:v>
                </c:pt>
                <c:pt idx="70">
                  <c:v>55818</c:v>
                </c:pt>
                <c:pt idx="71">
                  <c:v>59700</c:v>
                </c:pt>
                <c:pt idx="72">
                  <c:v>68076</c:v>
                </c:pt>
                <c:pt idx="73">
                  <c:v>72867</c:v>
                </c:pt>
                <c:pt idx="74">
                  <c:v>68409</c:v>
                </c:pt>
                <c:pt idx="75">
                  <c:v>68475</c:v>
                </c:pt>
                <c:pt idx="76">
                  <c:v>60854</c:v>
                </c:pt>
                <c:pt idx="77" formatCode="#,##0">
                  <c:v>51491</c:v>
                </c:pt>
                <c:pt idx="78">
                  <c:v>49102</c:v>
                </c:pt>
                <c:pt idx="79">
                  <c:v>49213</c:v>
                </c:pt>
                <c:pt idx="80">
                  <c:v>49082</c:v>
                </c:pt>
                <c:pt idx="81">
                  <c:v>47445</c:v>
                </c:pt>
                <c:pt idx="82">
                  <c:v>50262</c:v>
                </c:pt>
                <c:pt idx="83">
                  <c:v>51132</c:v>
                </c:pt>
                <c:pt idx="84">
                  <c:v>52308</c:v>
                </c:pt>
                <c:pt idx="85">
                  <c:v>55620</c:v>
                </c:pt>
                <c:pt idx="86">
                  <c:v>55708</c:v>
                </c:pt>
                <c:pt idx="87">
                  <c:v>58267</c:v>
                </c:pt>
                <c:pt idx="88">
                  <c:v>60845</c:v>
                </c:pt>
                <c:pt idx="89">
                  <c:v>62857</c:v>
                </c:pt>
                <c:pt idx="90">
                  <c:v>64844</c:v>
                </c:pt>
                <c:pt idx="91">
                  <c:v>64028</c:v>
                </c:pt>
                <c:pt idx="92">
                  <c:v>65123</c:v>
                </c:pt>
                <c:pt idx="93">
                  <c:v>66127</c:v>
                </c:pt>
                <c:pt idx="94">
                  <c:v>67188</c:v>
                </c:pt>
                <c:pt idx="95">
                  <c:v>66476</c:v>
                </c:pt>
                <c:pt idx="96">
                  <c:v>68563</c:v>
                </c:pt>
                <c:pt idx="97">
                  <c:v>64495</c:v>
                </c:pt>
                <c:pt idx="98">
                  <c:v>64502</c:v>
                </c:pt>
                <c:pt idx="99">
                  <c:v>62717</c:v>
                </c:pt>
                <c:pt idx="100">
                  <c:v>57718</c:v>
                </c:pt>
                <c:pt idx="101">
                  <c:v>43109</c:v>
                </c:pt>
                <c:pt idx="102">
                  <c:v>44150</c:v>
                </c:pt>
                <c:pt idx="103">
                  <c:v>43652</c:v>
                </c:pt>
                <c:pt idx="104">
                  <c:v>44412</c:v>
                </c:pt>
                <c:pt idx="105">
                  <c:v>48332</c:v>
                </c:pt>
                <c:pt idx="106">
                  <c:v>51942</c:v>
                </c:pt>
                <c:pt idx="107">
                  <c:v>51446</c:v>
                </c:pt>
                <c:pt idx="108">
                  <c:v>54849</c:v>
                </c:pt>
                <c:pt idx="109">
                  <c:v>54960</c:v>
                </c:pt>
                <c:pt idx="110">
                  <c:v>58424</c:v>
                </c:pt>
                <c:pt idx="111">
                  <c:v>56296</c:v>
                </c:pt>
                <c:pt idx="112">
                  <c:v>48271</c:v>
                </c:pt>
                <c:pt idx="113">
                  <c:v>45302</c:v>
                </c:pt>
                <c:pt idx="114">
                  <c:v>49366</c:v>
                </c:pt>
                <c:pt idx="115">
                  <c:v>50111</c:v>
                </c:pt>
                <c:pt idx="116">
                  <c:v>48300</c:v>
                </c:pt>
                <c:pt idx="117">
                  <c:v>48500</c:v>
                </c:pt>
                <c:pt idx="118">
                  <c:v>50640</c:v>
                </c:pt>
                <c:pt idx="119">
                  <c:v>51329</c:v>
                </c:pt>
                <c:pt idx="120">
                  <c:v>56439</c:v>
                </c:pt>
                <c:pt idx="121">
                  <c:v>56326</c:v>
                </c:pt>
                <c:pt idx="122">
                  <c:v>53881</c:v>
                </c:pt>
                <c:pt idx="123">
                  <c:v>53474</c:v>
                </c:pt>
                <c:pt idx="124">
                  <c:v>49776</c:v>
                </c:pt>
                <c:pt idx="125">
                  <c:v>44938</c:v>
                </c:pt>
                <c:pt idx="126">
                  <c:v>48645</c:v>
                </c:pt>
                <c:pt idx="127">
                  <c:v>48350</c:v>
                </c:pt>
                <c:pt idx="128">
                  <c:v>47444</c:v>
                </c:pt>
                <c:pt idx="129">
                  <c:v>47890</c:v>
                </c:pt>
                <c:pt idx="130">
                  <c:v>47490</c:v>
                </c:pt>
                <c:pt idx="131">
                  <c:v>47004</c:v>
                </c:pt>
                <c:pt idx="132">
                  <c:v>47434</c:v>
                </c:pt>
                <c:pt idx="133">
                  <c:v>47883</c:v>
                </c:pt>
                <c:pt idx="134">
                  <c:v>45959</c:v>
                </c:pt>
                <c:pt idx="135">
                  <c:v>43606</c:v>
                </c:pt>
                <c:pt idx="136">
                  <c:v>42765</c:v>
                </c:pt>
                <c:pt idx="137">
                  <c:v>39659</c:v>
                </c:pt>
                <c:pt idx="138">
                  <c:v>39805</c:v>
                </c:pt>
                <c:pt idx="139">
                  <c:v>39110</c:v>
                </c:pt>
                <c:pt idx="140">
                  <c:v>39884</c:v>
                </c:pt>
                <c:pt idx="141">
                  <c:v>41575</c:v>
                </c:pt>
                <c:pt idx="142">
                  <c:v>40963</c:v>
                </c:pt>
                <c:pt idx="143">
                  <c:v>42885</c:v>
                </c:pt>
                <c:pt idx="144">
                  <c:v>43542</c:v>
                </c:pt>
                <c:pt idx="145">
                  <c:v>45749</c:v>
                </c:pt>
                <c:pt idx="146">
                  <c:v>44889</c:v>
                </c:pt>
                <c:pt idx="147">
                  <c:v>46445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Kukorica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Munka1!$A$6:$A$150</c:f>
              <c:strCache>
                <c:ptCount val="145"/>
                <c:pt idx="0">
                  <c:v>2005. május</c:v>
                </c:pt>
                <c:pt idx="1">
                  <c:v>2005. június</c:v>
                </c:pt>
                <c:pt idx="2">
                  <c:v>2005. július</c:v>
                </c:pt>
                <c:pt idx="3">
                  <c:v>2005. aug.</c:v>
                </c:pt>
                <c:pt idx="4">
                  <c:v>2005.szepr.</c:v>
                </c:pt>
                <c:pt idx="5">
                  <c:v>2005. okt.</c:v>
                </c:pt>
                <c:pt idx="6">
                  <c:v>2005. nov.</c:v>
                </c:pt>
                <c:pt idx="7">
                  <c:v>2005. dec.</c:v>
                </c:pt>
                <c:pt idx="8">
                  <c:v>2006. jan.</c:v>
                </c:pt>
                <c:pt idx="9">
                  <c:v>2006. febr.</c:v>
                </c:pt>
                <c:pt idx="10">
                  <c:v>2006. márc.</c:v>
                </c:pt>
                <c:pt idx="11">
                  <c:v>2006. ápr.</c:v>
                </c:pt>
                <c:pt idx="12">
                  <c:v>2006. május</c:v>
                </c:pt>
                <c:pt idx="13">
                  <c:v>2006. június</c:v>
                </c:pt>
                <c:pt idx="14">
                  <c:v>2006. július</c:v>
                </c:pt>
                <c:pt idx="15">
                  <c:v>2006. aug.</c:v>
                </c:pt>
                <c:pt idx="16">
                  <c:v>2006. szept.</c:v>
                </c:pt>
                <c:pt idx="17">
                  <c:v>2006. okt.</c:v>
                </c:pt>
                <c:pt idx="18">
                  <c:v>2006. nov.</c:v>
                </c:pt>
                <c:pt idx="19">
                  <c:v>2006. dec.</c:v>
                </c:pt>
                <c:pt idx="20">
                  <c:v>2007. jan.</c:v>
                </c:pt>
                <c:pt idx="21">
                  <c:v>2007. febr.</c:v>
                </c:pt>
                <c:pt idx="22">
                  <c:v>2007. márc.</c:v>
                </c:pt>
                <c:pt idx="23">
                  <c:v>2007. ápr.</c:v>
                </c:pt>
                <c:pt idx="24">
                  <c:v>2007. május</c:v>
                </c:pt>
                <c:pt idx="25">
                  <c:v>2007. június</c:v>
                </c:pt>
                <c:pt idx="26">
                  <c:v>2007. július</c:v>
                </c:pt>
                <c:pt idx="27">
                  <c:v>2007. aug.</c:v>
                </c:pt>
                <c:pt idx="28">
                  <c:v>2007. szept.</c:v>
                </c:pt>
                <c:pt idx="29">
                  <c:v>2007. okt.</c:v>
                </c:pt>
                <c:pt idx="30">
                  <c:v>2007. nov.</c:v>
                </c:pt>
                <c:pt idx="31">
                  <c:v>2007. dec.</c:v>
                </c:pt>
                <c:pt idx="32">
                  <c:v>2008. jan.</c:v>
                </c:pt>
                <c:pt idx="33">
                  <c:v>2008. febr.</c:v>
                </c:pt>
                <c:pt idx="34">
                  <c:v>2008. márc.</c:v>
                </c:pt>
                <c:pt idx="35">
                  <c:v>2008. ápr</c:v>
                </c:pt>
                <c:pt idx="36">
                  <c:v>2008. május</c:v>
                </c:pt>
                <c:pt idx="37">
                  <c:v>2008. június</c:v>
                </c:pt>
                <c:pt idx="38">
                  <c:v>2008. július</c:v>
                </c:pt>
                <c:pt idx="39">
                  <c:v>2008. aug.</c:v>
                </c:pt>
                <c:pt idx="40">
                  <c:v>2008. szept.</c:v>
                </c:pt>
                <c:pt idx="41">
                  <c:v>2008. okt.</c:v>
                </c:pt>
                <c:pt idx="42">
                  <c:v>2008. nov.</c:v>
                </c:pt>
                <c:pt idx="43">
                  <c:v>2008. dec.</c:v>
                </c:pt>
                <c:pt idx="44">
                  <c:v>2009. jan.</c:v>
                </c:pt>
                <c:pt idx="45">
                  <c:v>2009. febr.</c:v>
                </c:pt>
                <c:pt idx="46">
                  <c:v>2009. márc.</c:v>
                </c:pt>
                <c:pt idx="47">
                  <c:v>2009. ápr.</c:v>
                </c:pt>
                <c:pt idx="48">
                  <c:v>2009. május</c:v>
                </c:pt>
                <c:pt idx="49">
                  <c:v>2009. június</c:v>
                </c:pt>
                <c:pt idx="50">
                  <c:v>2009. július</c:v>
                </c:pt>
                <c:pt idx="51">
                  <c:v>2009. aug.</c:v>
                </c:pt>
                <c:pt idx="52">
                  <c:v>2009. szept.</c:v>
                </c:pt>
                <c:pt idx="53">
                  <c:v>2009. okt.</c:v>
                </c:pt>
                <c:pt idx="54">
                  <c:v>2009. nov.</c:v>
                </c:pt>
                <c:pt idx="55">
                  <c:v>2009. dec.</c:v>
                </c:pt>
                <c:pt idx="56">
                  <c:v>2010. jan.</c:v>
                </c:pt>
                <c:pt idx="57">
                  <c:v>2010. febr.</c:v>
                </c:pt>
                <c:pt idx="58">
                  <c:v>2010. márc</c:v>
                </c:pt>
                <c:pt idx="59">
                  <c:v>2010. ápr.</c:v>
                </c:pt>
                <c:pt idx="60">
                  <c:v>2010. május</c:v>
                </c:pt>
                <c:pt idx="61">
                  <c:v>2010. június</c:v>
                </c:pt>
                <c:pt idx="62">
                  <c:v>2010. július</c:v>
                </c:pt>
                <c:pt idx="63">
                  <c:v>2010. aug.</c:v>
                </c:pt>
                <c:pt idx="64">
                  <c:v>2010. szept.</c:v>
                </c:pt>
                <c:pt idx="65">
                  <c:v>2010. okt.</c:v>
                </c:pt>
                <c:pt idx="66">
                  <c:v>2010. nov.</c:v>
                </c:pt>
                <c:pt idx="67">
                  <c:v>2010. dec.</c:v>
                </c:pt>
                <c:pt idx="68">
                  <c:v>2011. jan.</c:v>
                </c:pt>
                <c:pt idx="69">
                  <c:v>2011. febr.</c:v>
                </c:pt>
                <c:pt idx="70">
                  <c:v>2011. márc.</c:v>
                </c:pt>
                <c:pt idx="71">
                  <c:v>2011. ápr.</c:v>
                </c:pt>
                <c:pt idx="72">
                  <c:v>2011. május</c:v>
                </c:pt>
                <c:pt idx="73">
                  <c:v>2011. június</c:v>
                </c:pt>
                <c:pt idx="74">
                  <c:v>2011. július</c:v>
                </c:pt>
                <c:pt idx="75">
                  <c:v>2011. aug.</c:v>
                </c:pt>
                <c:pt idx="76">
                  <c:v>2011. szept.</c:v>
                </c:pt>
                <c:pt idx="77">
                  <c:v>2011. okt.</c:v>
                </c:pt>
                <c:pt idx="78">
                  <c:v>2011. nov.</c:v>
                </c:pt>
                <c:pt idx="79">
                  <c:v>2011. dec.</c:v>
                </c:pt>
                <c:pt idx="80">
                  <c:v>2012. jan.</c:v>
                </c:pt>
                <c:pt idx="81">
                  <c:v>2012. febr.</c:v>
                </c:pt>
                <c:pt idx="82">
                  <c:v>2012. márc</c:v>
                </c:pt>
                <c:pt idx="83">
                  <c:v>2012. ápr.</c:v>
                </c:pt>
                <c:pt idx="84">
                  <c:v>2012. május</c:v>
                </c:pt>
                <c:pt idx="85">
                  <c:v>2012. június</c:v>
                </c:pt>
                <c:pt idx="86">
                  <c:v>2012. július</c:v>
                </c:pt>
                <c:pt idx="87">
                  <c:v>2012. aug.</c:v>
                </c:pt>
                <c:pt idx="88">
                  <c:v>2012. szept.</c:v>
                </c:pt>
                <c:pt idx="89">
                  <c:v>2012. okt.</c:v>
                </c:pt>
                <c:pt idx="90">
                  <c:v>2012. nov.</c:v>
                </c:pt>
                <c:pt idx="91">
                  <c:v>2012. dec.</c:v>
                </c:pt>
                <c:pt idx="92">
                  <c:v>2013. jan.</c:v>
                </c:pt>
                <c:pt idx="93">
                  <c:v>2013. febr.</c:v>
                </c:pt>
                <c:pt idx="94">
                  <c:v>2013. márc.</c:v>
                </c:pt>
                <c:pt idx="95">
                  <c:v>2013. ápr.</c:v>
                </c:pt>
                <c:pt idx="96">
                  <c:v>2013. május</c:v>
                </c:pt>
                <c:pt idx="97">
                  <c:v>2013. június</c:v>
                </c:pt>
                <c:pt idx="98">
                  <c:v>2013. július</c:v>
                </c:pt>
                <c:pt idx="99">
                  <c:v>2013. aug.</c:v>
                </c:pt>
                <c:pt idx="100">
                  <c:v>2013. szept.</c:v>
                </c:pt>
                <c:pt idx="101">
                  <c:v>2013. okt.</c:v>
                </c:pt>
                <c:pt idx="102">
                  <c:v>2013. nov.</c:v>
                </c:pt>
                <c:pt idx="103">
                  <c:v>2013. dec.</c:v>
                </c:pt>
                <c:pt idx="104">
                  <c:v>2014. jan.</c:v>
                </c:pt>
                <c:pt idx="105">
                  <c:v>2014. febr.</c:v>
                </c:pt>
                <c:pt idx="106">
                  <c:v>2014. márc.</c:v>
                </c:pt>
                <c:pt idx="107">
                  <c:v>2014. ápr.</c:v>
                </c:pt>
                <c:pt idx="108">
                  <c:v>2014. május</c:v>
                </c:pt>
                <c:pt idx="109">
                  <c:v>2014. június</c:v>
                </c:pt>
                <c:pt idx="110">
                  <c:v>2014. július</c:v>
                </c:pt>
                <c:pt idx="111">
                  <c:v>2014. aug.</c:v>
                </c:pt>
                <c:pt idx="112">
                  <c:v>2014. szept.</c:v>
                </c:pt>
                <c:pt idx="113">
                  <c:v>2014. okt.</c:v>
                </c:pt>
                <c:pt idx="114">
                  <c:v>2014. nov.</c:v>
                </c:pt>
                <c:pt idx="115">
                  <c:v>2014. dec.</c:v>
                </c:pt>
                <c:pt idx="116">
                  <c:v>2015. jan.</c:v>
                </c:pt>
                <c:pt idx="117">
                  <c:v>2015. febr.</c:v>
                </c:pt>
                <c:pt idx="118">
                  <c:v>2015. márc.</c:v>
                </c:pt>
                <c:pt idx="119">
                  <c:v>2015. ápr.</c:v>
                </c:pt>
                <c:pt idx="120">
                  <c:v>2015. május</c:v>
                </c:pt>
                <c:pt idx="121">
                  <c:v>2015. június</c:v>
                </c:pt>
                <c:pt idx="122">
                  <c:v>2015. július</c:v>
                </c:pt>
                <c:pt idx="123">
                  <c:v>2015. aug.</c:v>
                </c:pt>
                <c:pt idx="124">
                  <c:v>2015. szept.</c:v>
                </c:pt>
                <c:pt idx="125">
                  <c:v>2015. okt.</c:v>
                </c:pt>
                <c:pt idx="126">
                  <c:v>2015. nov.</c:v>
                </c:pt>
                <c:pt idx="127">
                  <c:v>2015. dec.</c:v>
                </c:pt>
                <c:pt idx="128">
                  <c:v>2016. jan.</c:v>
                </c:pt>
                <c:pt idx="129">
                  <c:v>2016. febr.</c:v>
                </c:pt>
                <c:pt idx="130">
                  <c:v>2016. márc.</c:v>
                </c:pt>
                <c:pt idx="131">
                  <c:v>2016. ápr.</c:v>
                </c:pt>
                <c:pt idx="132">
                  <c:v>2016. május</c:v>
                </c:pt>
                <c:pt idx="133">
                  <c:v>2016. június</c:v>
                </c:pt>
                <c:pt idx="134">
                  <c:v>2016. július</c:v>
                </c:pt>
                <c:pt idx="135">
                  <c:v>2016. aug.</c:v>
                </c:pt>
                <c:pt idx="136">
                  <c:v>2016. szept.</c:v>
                </c:pt>
                <c:pt idx="137">
                  <c:v>2016. okt.</c:v>
                </c:pt>
                <c:pt idx="138">
                  <c:v>2016. nov.</c:v>
                </c:pt>
                <c:pt idx="139">
                  <c:v>2016. dec.</c:v>
                </c:pt>
                <c:pt idx="140">
                  <c:v>2017. jan.</c:v>
                </c:pt>
                <c:pt idx="141">
                  <c:v>2017. febr.</c:v>
                </c:pt>
                <c:pt idx="142">
                  <c:v>2017. márc.</c:v>
                </c:pt>
                <c:pt idx="143">
                  <c:v>2017. ápr.</c:v>
                </c:pt>
                <c:pt idx="144">
                  <c:v>2017. május</c:v>
                </c:pt>
              </c:strCache>
            </c:strRef>
          </c:cat>
          <c:val>
            <c:numRef>
              <c:f>Munka1!$C$3:$C$150</c:f>
              <c:numCache>
                <c:formatCode>General</c:formatCode>
                <c:ptCount val="148"/>
                <c:pt idx="0">
                  <c:v>21172</c:v>
                </c:pt>
                <c:pt idx="1">
                  <c:v>21863</c:v>
                </c:pt>
                <c:pt idx="2">
                  <c:v>23245</c:v>
                </c:pt>
                <c:pt idx="3">
                  <c:v>22079</c:v>
                </c:pt>
                <c:pt idx="4">
                  <c:v>23505</c:v>
                </c:pt>
                <c:pt idx="5">
                  <c:v>23502</c:v>
                </c:pt>
                <c:pt idx="6">
                  <c:v>24658</c:v>
                </c:pt>
                <c:pt idx="7">
                  <c:v>22968</c:v>
                </c:pt>
                <c:pt idx="8">
                  <c:v>19951</c:v>
                </c:pt>
                <c:pt idx="9">
                  <c:v>20010</c:v>
                </c:pt>
                <c:pt idx="10">
                  <c:v>21380</c:v>
                </c:pt>
                <c:pt idx="11">
                  <c:v>22976</c:v>
                </c:pt>
                <c:pt idx="12">
                  <c:v>23495</c:v>
                </c:pt>
                <c:pt idx="13">
                  <c:v>24027</c:v>
                </c:pt>
                <c:pt idx="14">
                  <c:v>24687</c:v>
                </c:pt>
                <c:pt idx="15">
                  <c:v>25425</c:v>
                </c:pt>
                <c:pt idx="16">
                  <c:v>26261</c:v>
                </c:pt>
                <c:pt idx="17">
                  <c:v>27345</c:v>
                </c:pt>
                <c:pt idx="18">
                  <c:v>26563</c:v>
                </c:pt>
                <c:pt idx="19">
                  <c:v>27886</c:v>
                </c:pt>
                <c:pt idx="20">
                  <c:v>26303</c:v>
                </c:pt>
                <c:pt idx="21">
                  <c:v>26630</c:v>
                </c:pt>
                <c:pt idx="22">
                  <c:v>27270</c:v>
                </c:pt>
                <c:pt idx="23">
                  <c:v>30962</c:v>
                </c:pt>
                <c:pt idx="24">
                  <c:v>30391</c:v>
                </c:pt>
                <c:pt idx="25">
                  <c:v>30728</c:v>
                </c:pt>
                <c:pt idx="26">
                  <c:v>29224</c:v>
                </c:pt>
                <c:pt idx="27">
                  <c:v>29902</c:v>
                </c:pt>
                <c:pt idx="28">
                  <c:v>32198</c:v>
                </c:pt>
                <c:pt idx="29">
                  <c:v>33994</c:v>
                </c:pt>
                <c:pt idx="30">
                  <c:v>52694</c:v>
                </c:pt>
                <c:pt idx="31">
                  <c:v>58476</c:v>
                </c:pt>
                <c:pt idx="32">
                  <c:v>50120</c:v>
                </c:pt>
                <c:pt idx="33">
                  <c:v>52655</c:v>
                </c:pt>
                <c:pt idx="34">
                  <c:v>50322</c:v>
                </c:pt>
                <c:pt idx="35">
                  <c:v>52010</c:v>
                </c:pt>
                <c:pt idx="36">
                  <c:v>52180</c:v>
                </c:pt>
                <c:pt idx="37">
                  <c:v>51520</c:v>
                </c:pt>
                <c:pt idx="38">
                  <c:v>49046</c:v>
                </c:pt>
                <c:pt idx="39">
                  <c:v>48000</c:v>
                </c:pt>
                <c:pt idx="40">
                  <c:v>46000</c:v>
                </c:pt>
                <c:pt idx="41">
                  <c:v>38949</c:v>
                </c:pt>
                <c:pt idx="42" formatCode="#,##0">
                  <c:v>34598</c:v>
                </c:pt>
                <c:pt idx="43" formatCode="#,##0">
                  <c:v>25203</c:v>
                </c:pt>
                <c:pt idx="44" formatCode="#,##0">
                  <c:v>23131</c:v>
                </c:pt>
                <c:pt idx="45" formatCode="#,##0">
                  <c:v>21074</c:v>
                </c:pt>
                <c:pt idx="46" formatCode="#,##0">
                  <c:v>21300</c:v>
                </c:pt>
                <c:pt idx="47" formatCode="#,##0">
                  <c:v>22900</c:v>
                </c:pt>
                <c:pt idx="48" formatCode="#,##0">
                  <c:v>28000</c:v>
                </c:pt>
                <c:pt idx="49" formatCode="#,##0">
                  <c:v>28406</c:v>
                </c:pt>
                <c:pt idx="50" formatCode="#,##0">
                  <c:v>30036</c:v>
                </c:pt>
                <c:pt idx="51" formatCode="#,##0">
                  <c:v>36706</c:v>
                </c:pt>
                <c:pt idx="52" formatCode="#,##0">
                  <c:v>38506</c:v>
                </c:pt>
                <c:pt idx="53" formatCode="#,##0">
                  <c:v>35077</c:v>
                </c:pt>
                <c:pt idx="54" formatCode="#,##0">
                  <c:v>31114</c:v>
                </c:pt>
                <c:pt idx="55" formatCode="#,##0">
                  <c:v>23036</c:v>
                </c:pt>
                <c:pt idx="56" formatCode="#,##0">
                  <c:v>23382</c:v>
                </c:pt>
                <c:pt idx="57" formatCode="#,##0">
                  <c:v>26244</c:v>
                </c:pt>
                <c:pt idx="58" formatCode="#,##0">
                  <c:v>27145</c:v>
                </c:pt>
                <c:pt idx="59" formatCode="#,##0">
                  <c:v>28145</c:v>
                </c:pt>
                <c:pt idx="60" formatCode="#,##0">
                  <c:v>30204</c:v>
                </c:pt>
                <c:pt idx="61" formatCode="#,##0">
                  <c:v>30151</c:v>
                </c:pt>
                <c:pt idx="62" formatCode="#,##0">
                  <c:v>30126</c:v>
                </c:pt>
                <c:pt idx="63" formatCode="#,##0">
                  <c:v>33026</c:v>
                </c:pt>
                <c:pt idx="64" formatCode="#,##0">
                  <c:v>35799</c:v>
                </c:pt>
                <c:pt idx="65" formatCode="#,##0">
                  <c:v>38600</c:v>
                </c:pt>
                <c:pt idx="66" formatCode="#,##0">
                  <c:v>41075</c:v>
                </c:pt>
                <c:pt idx="67" formatCode="#,##0">
                  <c:v>43334</c:v>
                </c:pt>
                <c:pt idx="68" formatCode="#,##0">
                  <c:v>44618</c:v>
                </c:pt>
                <c:pt idx="69" formatCode="#,##0">
                  <c:v>41699</c:v>
                </c:pt>
                <c:pt idx="70" formatCode="#,##0">
                  <c:v>46368</c:v>
                </c:pt>
                <c:pt idx="71" formatCode="#,##0">
                  <c:v>64100</c:v>
                </c:pt>
                <c:pt idx="72" formatCode="#,##0">
                  <c:v>57077</c:v>
                </c:pt>
                <c:pt idx="73" formatCode="#,##0">
                  <c:v>56832</c:v>
                </c:pt>
                <c:pt idx="74" formatCode="#,##0">
                  <c:v>56153</c:v>
                </c:pt>
                <c:pt idx="75" formatCode="#,##0">
                  <c:v>57960</c:v>
                </c:pt>
                <c:pt idx="76" formatCode="#,##0">
                  <c:v>60973</c:v>
                </c:pt>
                <c:pt idx="77" formatCode="#,##0">
                  <c:v>56963</c:v>
                </c:pt>
                <c:pt idx="78" formatCode="#,##0">
                  <c:v>55155</c:v>
                </c:pt>
                <c:pt idx="79" formatCode="#,##0">
                  <c:v>48072</c:v>
                </c:pt>
                <c:pt idx="80" formatCode="#,##0">
                  <c:v>46689</c:v>
                </c:pt>
                <c:pt idx="81" formatCode="#,##0">
                  <c:v>47807</c:v>
                </c:pt>
                <c:pt idx="82" formatCode="#,##0">
                  <c:v>44604</c:v>
                </c:pt>
                <c:pt idx="83" formatCode="#,##0">
                  <c:v>47815</c:v>
                </c:pt>
                <c:pt idx="84" formatCode="#,##0">
                  <c:v>48608</c:v>
                </c:pt>
                <c:pt idx="85" formatCode="#,##0">
                  <c:v>48948</c:v>
                </c:pt>
                <c:pt idx="86" formatCode="#,##0">
                  <c:v>50986</c:v>
                </c:pt>
                <c:pt idx="87" formatCode="#,##0">
                  <c:v>50573</c:v>
                </c:pt>
                <c:pt idx="88" formatCode="#,##0">
                  <c:v>50795</c:v>
                </c:pt>
                <c:pt idx="89" formatCode="#,##0">
                  <c:v>54651</c:v>
                </c:pt>
                <c:pt idx="90" formatCode="#,##0">
                  <c:v>63313</c:v>
                </c:pt>
                <c:pt idx="91" formatCode="#,##0">
                  <c:v>57571</c:v>
                </c:pt>
                <c:pt idx="92" formatCode="#,##0">
                  <c:v>64699</c:v>
                </c:pt>
                <c:pt idx="93" formatCode="#,##0">
                  <c:v>63749</c:v>
                </c:pt>
                <c:pt idx="94" formatCode="#,##0">
                  <c:v>63152</c:v>
                </c:pt>
                <c:pt idx="95" formatCode="#,##0">
                  <c:v>62354</c:v>
                </c:pt>
                <c:pt idx="96" formatCode="#,##0">
                  <c:v>61343</c:v>
                </c:pt>
                <c:pt idx="97" formatCode="#,##0">
                  <c:v>59989</c:v>
                </c:pt>
                <c:pt idx="98" formatCode="#,##0">
                  <c:v>59123</c:v>
                </c:pt>
                <c:pt idx="99" formatCode="#,##0">
                  <c:v>60573</c:v>
                </c:pt>
                <c:pt idx="100" formatCode="#,##0">
                  <c:v>56846</c:v>
                </c:pt>
                <c:pt idx="101" formatCode="#,##0">
                  <c:v>44590</c:v>
                </c:pt>
                <c:pt idx="102" formatCode="#,##0">
                  <c:v>47516</c:v>
                </c:pt>
                <c:pt idx="103" formatCode="#,##0">
                  <c:v>44617</c:v>
                </c:pt>
                <c:pt idx="104" formatCode="#,##0">
                  <c:v>38222</c:v>
                </c:pt>
                <c:pt idx="105" formatCode="#,##0">
                  <c:v>41131</c:v>
                </c:pt>
                <c:pt idx="106" formatCode="#,##0">
                  <c:v>42037</c:v>
                </c:pt>
                <c:pt idx="107" formatCode="#,##0">
                  <c:v>42986</c:v>
                </c:pt>
                <c:pt idx="108" formatCode="#,##0">
                  <c:v>46615</c:v>
                </c:pt>
                <c:pt idx="109" formatCode="#,##0">
                  <c:v>46768</c:v>
                </c:pt>
                <c:pt idx="110" formatCode="#,##0">
                  <c:v>50120</c:v>
                </c:pt>
                <c:pt idx="111" formatCode="#,##0">
                  <c:v>50669</c:v>
                </c:pt>
                <c:pt idx="112" formatCode="#,##0">
                  <c:v>47456</c:v>
                </c:pt>
                <c:pt idx="113" formatCode="#,##0">
                  <c:v>48805</c:v>
                </c:pt>
                <c:pt idx="114" formatCode="#,##0">
                  <c:v>48721</c:v>
                </c:pt>
                <c:pt idx="115" formatCode="#,##0">
                  <c:v>45487</c:v>
                </c:pt>
                <c:pt idx="116" formatCode="#,##0">
                  <c:v>35469</c:v>
                </c:pt>
                <c:pt idx="117" formatCode="#,##0">
                  <c:v>36135</c:v>
                </c:pt>
                <c:pt idx="118" formatCode="#,##0">
                  <c:v>37248</c:v>
                </c:pt>
                <c:pt idx="119" formatCode="#,##0">
                  <c:v>37925</c:v>
                </c:pt>
                <c:pt idx="120" formatCode="#,##0">
                  <c:v>37691</c:v>
                </c:pt>
                <c:pt idx="121" formatCode="#,##0">
                  <c:v>37997</c:v>
                </c:pt>
                <c:pt idx="122" formatCode="#,##0">
                  <c:v>38198</c:v>
                </c:pt>
                <c:pt idx="123" formatCode="#,##0">
                  <c:v>37697</c:v>
                </c:pt>
                <c:pt idx="124" formatCode="#,##0">
                  <c:v>38917</c:v>
                </c:pt>
                <c:pt idx="125" formatCode="#,##0">
                  <c:v>45213</c:v>
                </c:pt>
                <c:pt idx="126" formatCode="#,##0">
                  <c:v>44919</c:v>
                </c:pt>
                <c:pt idx="127" formatCode="#,##0">
                  <c:v>44350</c:v>
                </c:pt>
                <c:pt idx="128" formatCode="#,##0">
                  <c:v>43697</c:v>
                </c:pt>
                <c:pt idx="129" formatCode="#,##0">
                  <c:v>43919</c:v>
                </c:pt>
                <c:pt idx="130" formatCode="#,##0">
                  <c:v>45354</c:v>
                </c:pt>
                <c:pt idx="131" formatCode="#,##0">
                  <c:v>44267</c:v>
                </c:pt>
                <c:pt idx="132" formatCode="#,##0">
                  <c:v>45227</c:v>
                </c:pt>
                <c:pt idx="133" formatCode="#,##0">
                  <c:v>44449</c:v>
                </c:pt>
                <c:pt idx="134" formatCode="#,##0">
                  <c:v>42960</c:v>
                </c:pt>
                <c:pt idx="135" formatCode="#,##0">
                  <c:v>46905</c:v>
                </c:pt>
                <c:pt idx="136" formatCode="#,##0">
                  <c:v>48874</c:v>
                </c:pt>
                <c:pt idx="137" formatCode="#,##0">
                  <c:v>42948</c:v>
                </c:pt>
                <c:pt idx="138" formatCode="#,##0">
                  <c:v>39853</c:v>
                </c:pt>
                <c:pt idx="139" formatCode="#,##0">
                  <c:v>38874</c:v>
                </c:pt>
                <c:pt idx="140" formatCode="#,##0">
                  <c:v>37129</c:v>
                </c:pt>
                <c:pt idx="141" formatCode="#,##0">
                  <c:v>37953</c:v>
                </c:pt>
                <c:pt idx="142" formatCode="#,##0">
                  <c:v>41331</c:v>
                </c:pt>
                <c:pt idx="143" formatCode="#,##0">
                  <c:v>39173</c:v>
                </c:pt>
                <c:pt idx="144" formatCode="#,##0">
                  <c:v>41331</c:v>
                </c:pt>
                <c:pt idx="145" formatCode="#,##0">
                  <c:v>41842</c:v>
                </c:pt>
                <c:pt idx="146" formatCode="#,##0">
                  <c:v>42683</c:v>
                </c:pt>
                <c:pt idx="147" formatCode="#,##0">
                  <c:v>41262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Munka1!$E$1</c:f>
              <c:strCache>
                <c:ptCount val="1"/>
                <c:pt idx="0">
                  <c:v>Intervenciós ár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strRef>
              <c:f>Munka1!$A$6:$A$150</c:f>
              <c:strCache>
                <c:ptCount val="145"/>
                <c:pt idx="0">
                  <c:v>2005. május</c:v>
                </c:pt>
                <c:pt idx="1">
                  <c:v>2005. június</c:v>
                </c:pt>
                <c:pt idx="2">
                  <c:v>2005. július</c:v>
                </c:pt>
                <c:pt idx="3">
                  <c:v>2005. aug.</c:v>
                </c:pt>
                <c:pt idx="4">
                  <c:v>2005.szepr.</c:v>
                </c:pt>
                <c:pt idx="5">
                  <c:v>2005. okt.</c:v>
                </c:pt>
                <c:pt idx="6">
                  <c:v>2005. nov.</c:v>
                </c:pt>
                <c:pt idx="7">
                  <c:v>2005. dec.</c:v>
                </c:pt>
                <c:pt idx="8">
                  <c:v>2006. jan.</c:v>
                </c:pt>
                <c:pt idx="9">
                  <c:v>2006. febr.</c:v>
                </c:pt>
                <c:pt idx="10">
                  <c:v>2006. márc.</c:v>
                </c:pt>
                <c:pt idx="11">
                  <c:v>2006. ápr.</c:v>
                </c:pt>
                <c:pt idx="12">
                  <c:v>2006. május</c:v>
                </c:pt>
                <c:pt idx="13">
                  <c:v>2006. június</c:v>
                </c:pt>
                <c:pt idx="14">
                  <c:v>2006. július</c:v>
                </c:pt>
                <c:pt idx="15">
                  <c:v>2006. aug.</c:v>
                </c:pt>
                <c:pt idx="16">
                  <c:v>2006. szept.</c:v>
                </c:pt>
                <c:pt idx="17">
                  <c:v>2006. okt.</c:v>
                </c:pt>
                <c:pt idx="18">
                  <c:v>2006. nov.</c:v>
                </c:pt>
                <c:pt idx="19">
                  <c:v>2006. dec.</c:v>
                </c:pt>
                <c:pt idx="20">
                  <c:v>2007. jan.</c:v>
                </c:pt>
                <c:pt idx="21">
                  <c:v>2007. febr.</c:v>
                </c:pt>
                <c:pt idx="22">
                  <c:v>2007. márc.</c:v>
                </c:pt>
                <c:pt idx="23">
                  <c:v>2007. ápr.</c:v>
                </c:pt>
                <c:pt idx="24">
                  <c:v>2007. május</c:v>
                </c:pt>
                <c:pt idx="25">
                  <c:v>2007. június</c:v>
                </c:pt>
                <c:pt idx="26">
                  <c:v>2007. július</c:v>
                </c:pt>
                <c:pt idx="27">
                  <c:v>2007. aug.</c:v>
                </c:pt>
                <c:pt idx="28">
                  <c:v>2007. szept.</c:v>
                </c:pt>
                <c:pt idx="29">
                  <c:v>2007. okt.</c:v>
                </c:pt>
                <c:pt idx="30">
                  <c:v>2007. nov.</c:v>
                </c:pt>
                <c:pt idx="31">
                  <c:v>2007. dec.</c:v>
                </c:pt>
                <c:pt idx="32">
                  <c:v>2008. jan.</c:v>
                </c:pt>
                <c:pt idx="33">
                  <c:v>2008. febr.</c:v>
                </c:pt>
                <c:pt idx="34">
                  <c:v>2008. márc.</c:v>
                </c:pt>
                <c:pt idx="35">
                  <c:v>2008. ápr</c:v>
                </c:pt>
                <c:pt idx="36">
                  <c:v>2008. május</c:v>
                </c:pt>
                <c:pt idx="37">
                  <c:v>2008. június</c:v>
                </c:pt>
                <c:pt idx="38">
                  <c:v>2008. július</c:v>
                </c:pt>
                <c:pt idx="39">
                  <c:v>2008. aug.</c:v>
                </c:pt>
                <c:pt idx="40">
                  <c:v>2008. szept.</c:v>
                </c:pt>
                <c:pt idx="41">
                  <c:v>2008. okt.</c:v>
                </c:pt>
                <c:pt idx="42">
                  <c:v>2008. nov.</c:v>
                </c:pt>
                <c:pt idx="43">
                  <c:v>2008. dec.</c:v>
                </c:pt>
                <c:pt idx="44">
                  <c:v>2009. jan.</c:v>
                </c:pt>
                <c:pt idx="45">
                  <c:v>2009. febr.</c:v>
                </c:pt>
                <c:pt idx="46">
                  <c:v>2009. márc.</c:v>
                </c:pt>
                <c:pt idx="47">
                  <c:v>2009. ápr.</c:v>
                </c:pt>
                <c:pt idx="48">
                  <c:v>2009. május</c:v>
                </c:pt>
                <c:pt idx="49">
                  <c:v>2009. június</c:v>
                </c:pt>
                <c:pt idx="50">
                  <c:v>2009. július</c:v>
                </c:pt>
                <c:pt idx="51">
                  <c:v>2009. aug.</c:v>
                </c:pt>
                <c:pt idx="52">
                  <c:v>2009. szept.</c:v>
                </c:pt>
                <c:pt idx="53">
                  <c:v>2009. okt.</c:v>
                </c:pt>
                <c:pt idx="54">
                  <c:v>2009. nov.</c:v>
                </c:pt>
                <c:pt idx="55">
                  <c:v>2009. dec.</c:v>
                </c:pt>
                <c:pt idx="56">
                  <c:v>2010. jan.</c:v>
                </c:pt>
                <c:pt idx="57">
                  <c:v>2010. febr.</c:v>
                </c:pt>
                <c:pt idx="58">
                  <c:v>2010. márc</c:v>
                </c:pt>
                <c:pt idx="59">
                  <c:v>2010. ápr.</c:v>
                </c:pt>
                <c:pt idx="60">
                  <c:v>2010. május</c:v>
                </c:pt>
                <c:pt idx="61">
                  <c:v>2010. június</c:v>
                </c:pt>
                <c:pt idx="62">
                  <c:v>2010. július</c:v>
                </c:pt>
                <c:pt idx="63">
                  <c:v>2010. aug.</c:v>
                </c:pt>
                <c:pt idx="64">
                  <c:v>2010. szept.</c:v>
                </c:pt>
                <c:pt idx="65">
                  <c:v>2010. okt.</c:v>
                </c:pt>
                <c:pt idx="66">
                  <c:v>2010. nov.</c:v>
                </c:pt>
                <c:pt idx="67">
                  <c:v>2010. dec.</c:v>
                </c:pt>
                <c:pt idx="68">
                  <c:v>2011. jan.</c:v>
                </c:pt>
                <c:pt idx="69">
                  <c:v>2011. febr.</c:v>
                </c:pt>
                <c:pt idx="70">
                  <c:v>2011. márc.</c:v>
                </c:pt>
                <c:pt idx="71">
                  <c:v>2011. ápr.</c:v>
                </c:pt>
                <c:pt idx="72">
                  <c:v>2011. május</c:v>
                </c:pt>
                <c:pt idx="73">
                  <c:v>2011. június</c:v>
                </c:pt>
                <c:pt idx="74">
                  <c:v>2011. július</c:v>
                </c:pt>
                <c:pt idx="75">
                  <c:v>2011. aug.</c:v>
                </c:pt>
                <c:pt idx="76">
                  <c:v>2011. szept.</c:v>
                </c:pt>
                <c:pt idx="77">
                  <c:v>2011. okt.</c:v>
                </c:pt>
                <c:pt idx="78">
                  <c:v>2011. nov.</c:v>
                </c:pt>
                <c:pt idx="79">
                  <c:v>2011. dec.</c:v>
                </c:pt>
                <c:pt idx="80">
                  <c:v>2012. jan.</c:v>
                </c:pt>
                <c:pt idx="81">
                  <c:v>2012. febr.</c:v>
                </c:pt>
                <c:pt idx="82">
                  <c:v>2012. márc</c:v>
                </c:pt>
                <c:pt idx="83">
                  <c:v>2012. ápr.</c:v>
                </c:pt>
                <c:pt idx="84">
                  <c:v>2012. május</c:v>
                </c:pt>
                <c:pt idx="85">
                  <c:v>2012. június</c:v>
                </c:pt>
                <c:pt idx="86">
                  <c:v>2012. július</c:v>
                </c:pt>
                <c:pt idx="87">
                  <c:v>2012. aug.</c:v>
                </c:pt>
                <c:pt idx="88">
                  <c:v>2012. szept.</c:v>
                </c:pt>
                <c:pt idx="89">
                  <c:v>2012. okt.</c:v>
                </c:pt>
                <c:pt idx="90">
                  <c:v>2012. nov.</c:v>
                </c:pt>
                <c:pt idx="91">
                  <c:v>2012. dec.</c:v>
                </c:pt>
                <c:pt idx="92">
                  <c:v>2013. jan.</c:v>
                </c:pt>
                <c:pt idx="93">
                  <c:v>2013. febr.</c:v>
                </c:pt>
                <c:pt idx="94">
                  <c:v>2013. márc.</c:v>
                </c:pt>
                <c:pt idx="95">
                  <c:v>2013. ápr.</c:v>
                </c:pt>
                <c:pt idx="96">
                  <c:v>2013. május</c:v>
                </c:pt>
                <c:pt idx="97">
                  <c:v>2013. június</c:v>
                </c:pt>
                <c:pt idx="98">
                  <c:v>2013. július</c:v>
                </c:pt>
                <c:pt idx="99">
                  <c:v>2013. aug.</c:v>
                </c:pt>
                <c:pt idx="100">
                  <c:v>2013. szept.</c:v>
                </c:pt>
                <c:pt idx="101">
                  <c:v>2013. okt.</c:v>
                </c:pt>
                <c:pt idx="102">
                  <c:v>2013. nov.</c:v>
                </c:pt>
                <c:pt idx="103">
                  <c:v>2013. dec.</c:v>
                </c:pt>
                <c:pt idx="104">
                  <c:v>2014. jan.</c:v>
                </c:pt>
                <c:pt idx="105">
                  <c:v>2014. febr.</c:v>
                </c:pt>
                <c:pt idx="106">
                  <c:v>2014. márc.</c:v>
                </c:pt>
                <c:pt idx="107">
                  <c:v>2014. ápr.</c:v>
                </c:pt>
                <c:pt idx="108">
                  <c:v>2014. május</c:v>
                </c:pt>
                <c:pt idx="109">
                  <c:v>2014. június</c:v>
                </c:pt>
                <c:pt idx="110">
                  <c:v>2014. július</c:v>
                </c:pt>
                <c:pt idx="111">
                  <c:v>2014. aug.</c:v>
                </c:pt>
                <c:pt idx="112">
                  <c:v>2014. szept.</c:v>
                </c:pt>
                <c:pt idx="113">
                  <c:v>2014. okt.</c:v>
                </c:pt>
                <c:pt idx="114">
                  <c:v>2014. nov.</c:v>
                </c:pt>
                <c:pt idx="115">
                  <c:v>2014. dec.</c:v>
                </c:pt>
                <c:pt idx="116">
                  <c:v>2015. jan.</c:v>
                </c:pt>
                <c:pt idx="117">
                  <c:v>2015. febr.</c:v>
                </c:pt>
                <c:pt idx="118">
                  <c:v>2015. márc.</c:v>
                </c:pt>
                <c:pt idx="119">
                  <c:v>2015. ápr.</c:v>
                </c:pt>
                <c:pt idx="120">
                  <c:v>2015. május</c:v>
                </c:pt>
                <c:pt idx="121">
                  <c:v>2015. június</c:v>
                </c:pt>
                <c:pt idx="122">
                  <c:v>2015. július</c:v>
                </c:pt>
                <c:pt idx="123">
                  <c:v>2015. aug.</c:v>
                </c:pt>
                <c:pt idx="124">
                  <c:v>2015. szept.</c:v>
                </c:pt>
                <c:pt idx="125">
                  <c:v>2015. okt.</c:v>
                </c:pt>
                <c:pt idx="126">
                  <c:v>2015. nov.</c:v>
                </c:pt>
                <c:pt idx="127">
                  <c:v>2015. dec.</c:v>
                </c:pt>
                <c:pt idx="128">
                  <c:v>2016. jan.</c:v>
                </c:pt>
                <c:pt idx="129">
                  <c:v>2016. febr.</c:v>
                </c:pt>
                <c:pt idx="130">
                  <c:v>2016. márc.</c:v>
                </c:pt>
                <c:pt idx="131">
                  <c:v>2016. ápr.</c:v>
                </c:pt>
                <c:pt idx="132">
                  <c:v>2016. május</c:v>
                </c:pt>
                <c:pt idx="133">
                  <c:v>2016. június</c:v>
                </c:pt>
                <c:pt idx="134">
                  <c:v>2016. július</c:v>
                </c:pt>
                <c:pt idx="135">
                  <c:v>2016. aug.</c:v>
                </c:pt>
                <c:pt idx="136">
                  <c:v>2016. szept.</c:v>
                </c:pt>
                <c:pt idx="137">
                  <c:v>2016. okt.</c:v>
                </c:pt>
                <c:pt idx="138">
                  <c:v>2016. nov.</c:v>
                </c:pt>
                <c:pt idx="139">
                  <c:v>2016. dec.</c:v>
                </c:pt>
                <c:pt idx="140">
                  <c:v>2017. jan.</c:v>
                </c:pt>
                <c:pt idx="141">
                  <c:v>2017. febr.</c:v>
                </c:pt>
                <c:pt idx="142">
                  <c:v>2017. márc.</c:v>
                </c:pt>
                <c:pt idx="143">
                  <c:v>2017. ápr.</c:v>
                </c:pt>
                <c:pt idx="144">
                  <c:v>2017. május</c:v>
                </c:pt>
              </c:strCache>
            </c:strRef>
          </c:cat>
          <c:val>
            <c:numRef>
              <c:f>Munka1!$E$3:$E$147</c:f>
              <c:numCache>
                <c:formatCode>General</c:formatCode>
                <c:ptCount val="145"/>
                <c:pt idx="0">
                  <c:v>25125</c:v>
                </c:pt>
                <c:pt idx="1">
                  <c:v>25125</c:v>
                </c:pt>
                <c:pt idx="2">
                  <c:v>25125</c:v>
                </c:pt>
                <c:pt idx="3">
                  <c:v>25125</c:v>
                </c:pt>
                <c:pt idx="4">
                  <c:v>25125</c:v>
                </c:pt>
                <c:pt idx="5">
                  <c:v>25192</c:v>
                </c:pt>
                <c:pt idx="6">
                  <c:v>25192</c:v>
                </c:pt>
                <c:pt idx="7">
                  <c:v>25192</c:v>
                </c:pt>
                <c:pt idx="8">
                  <c:v>25192</c:v>
                </c:pt>
                <c:pt idx="9">
                  <c:v>25192</c:v>
                </c:pt>
                <c:pt idx="10">
                  <c:v>25192</c:v>
                </c:pt>
                <c:pt idx="11">
                  <c:v>26396</c:v>
                </c:pt>
                <c:pt idx="12">
                  <c:v>26396</c:v>
                </c:pt>
                <c:pt idx="13">
                  <c:v>26396</c:v>
                </c:pt>
                <c:pt idx="14">
                  <c:v>26396</c:v>
                </c:pt>
                <c:pt idx="15">
                  <c:v>26396</c:v>
                </c:pt>
                <c:pt idx="16">
                  <c:v>26396</c:v>
                </c:pt>
                <c:pt idx="17">
                  <c:v>27151</c:v>
                </c:pt>
                <c:pt idx="18">
                  <c:v>27151</c:v>
                </c:pt>
                <c:pt idx="19">
                  <c:v>27151</c:v>
                </c:pt>
                <c:pt idx="20">
                  <c:v>27151</c:v>
                </c:pt>
                <c:pt idx="21">
                  <c:v>27151</c:v>
                </c:pt>
                <c:pt idx="22">
                  <c:v>27151</c:v>
                </c:pt>
                <c:pt idx="23">
                  <c:v>25363</c:v>
                </c:pt>
                <c:pt idx="24">
                  <c:v>25363</c:v>
                </c:pt>
                <c:pt idx="25">
                  <c:v>25363</c:v>
                </c:pt>
                <c:pt idx="26">
                  <c:v>25363</c:v>
                </c:pt>
                <c:pt idx="27">
                  <c:v>25363</c:v>
                </c:pt>
                <c:pt idx="28">
                  <c:v>25363</c:v>
                </c:pt>
                <c:pt idx="29">
                  <c:v>25563</c:v>
                </c:pt>
                <c:pt idx="30">
                  <c:v>25563</c:v>
                </c:pt>
                <c:pt idx="31">
                  <c:v>25563</c:v>
                </c:pt>
                <c:pt idx="32">
                  <c:v>25563</c:v>
                </c:pt>
                <c:pt idx="33">
                  <c:v>25563</c:v>
                </c:pt>
                <c:pt idx="34">
                  <c:v>25563</c:v>
                </c:pt>
                <c:pt idx="35">
                  <c:v>25690</c:v>
                </c:pt>
                <c:pt idx="36">
                  <c:v>25690</c:v>
                </c:pt>
                <c:pt idx="37">
                  <c:v>25690</c:v>
                </c:pt>
                <c:pt idx="38">
                  <c:v>25690</c:v>
                </c:pt>
                <c:pt idx="39">
                  <c:v>25690</c:v>
                </c:pt>
                <c:pt idx="40">
                  <c:v>25690</c:v>
                </c:pt>
                <c:pt idx="41">
                  <c:v>25277</c:v>
                </c:pt>
                <c:pt idx="42">
                  <c:v>25277</c:v>
                </c:pt>
                <c:pt idx="43">
                  <c:v>25277</c:v>
                </c:pt>
                <c:pt idx="44">
                  <c:v>25277</c:v>
                </c:pt>
                <c:pt idx="45">
                  <c:v>25277</c:v>
                </c:pt>
                <c:pt idx="46">
                  <c:v>25277</c:v>
                </c:pt>
                <c:pt idx="47">
                  <c:v>29380</c:v>
                </c:pt>
                <c:pt idx="48">
                  <c:v>29380</c:v>
                </c:pt>
                <c:pt idx="49">
                  <c:v>29380</c:v>
                </c:pt>
                <c:pt idx="50">
                  <c:v>29380</c:v>
                </c:pt>
                <c:pt idx="51">
                  <c:v>29380</c:v>
                </c:pt>
                <c:pt idx="52">
                  <c:v>29380</c:v>
                </c:pt>
                <c:pt idx="53">
                  <c:v>27466</c:v>
                </c:pt>
                <c:pt idx="54">
                  <c:v>27466</c:v>
                </c:pt>
                <c:pt idx="55">
                  <c:v>27466</c:v>
                </c:pt>
                <c:pt idx="56">
                  <c:v>27466</c:v>
                </c:pt>
                <c:pt idx="57">
                  <c:v>27466</c:v>
                </c:pt>
                <c:pt idx="58">
                  <c:v>27466</c:v>
                </c:pt>
                <c:pt idx="59">
                  <c:v>27525</c:v>
                </c:pt>
                <c:pt idx="60">
                  <c:v>27525</c:v>
                </c:pt>
                <c:pt idx="61">
                  <c:v>27525</c:v>
                </c:pt>
                <c:pt idx="62">
                  <c:v>27525</c:v>
                </c:pt>
                <c:pt idx="63">
                  <c:v>27525</c:v>
                </c:pt>
                <c:pt idx="64">
                  <c:v>27525</c:v>
                </c:pt>
                <c:pt idx="65">
                  <c:v>28276</c:v>
                </c:pt>
                <c:pt idx="66">
                  <c:v>28276</c:v>
                </c:pt>
                <c:pt idx="67">
                  <c:v>28276</c:v>
                </c:pt>
                <c:pt idx="68">
                  <c:v>28276</c:v>
                </c:pt>
                <c:pt idx="69">
                  <c:v>28276</c:v>
                </c:pt>
                <c:pt idx="70">
                  <c:v>28276</c:v>
                </c:pt>
                <c:pt idx="71">
                  <c:v>27280</c:v>
                </c:pt>
                <c:pt idx="72">
                  <c:v>27280</c:v>
                </c:pt>
                <c:pt idx="73">
                  <c:v>27280</c:v>
                </c:pt>
                <c:pt idx="74">
                  <c:v>27280</c:v>
                </c:pt>
                <c:pt idx="75">
                  <c:v>27280</c:v>
                </c:pt>
                <c:pt idx="76">
                  <c:v>27280</c:v>
                </c:pt>
                <c:pt idx="77">
                  <c:v>29350</c:v>
                </c:pt>
                <c:pt idx="78">
                  <c:v>29350</c:v>
                </c:pt>
                <c:pt idx="79">
                  <c:v>29350</c:v>
                </c:pt>
                <c:pt idx="80">
                  <c:v>29350</c:v>
                </c:pt>
                <c:pt idx="81">
                  <c:v>29350</c:v>
                </c:pt>
                <c:pt idx="82">
                  <c:v>29350</c:v>
                </c:pt>
                <c:pt idx="83">
                  <c:v>29932</c:v>
                </c:pt>
                <c:pt idx="84">
                  <c:v>29932</c:v>
                </c:pt>
                <c:pt idx="85">
                  <c:v>29932</c:v>
                </c:pt>
                <c:pt idx="86">
                  <c:v>29932</c:v>
                </c:pt>
                <c:pt idx="87">
                  <c:v>29932</c:v>
                </c:pt>
                <c:pt idx="88">
                  <c:v>29932</c:v>
                </c:pt>
                <c:pt idx="89">
                  <c:v>28686</c:v>
                </c:pt>
                <c:pt idx="90">
                  <c:v>28686</c:v>
                </c:pt>
                <c:pt idx="91">
                  <c:v>28686</c:v>
                </c:pt>
                <c:pt idx="92">
                  <c:v>28686</c:v>
                </c:pt>
                <c:pt idx="93">
                  <c:v>28686</c:v>
                </c:pt>
                <c:pt idx="94">
                  <c:v>28686</c:v>
                </c:pt>
                <c:pt idx="95">
                  <c:v>29988</c:v>
                </c:pt>
                <c:pt idx="96">
                  <c:v>29988</c:v>
                </c:pt>
                <c:pt idx="97">
                  <c:v>29988</c:v>
                </c:pt>
                <c:pt idx="98">
                  <c:v>29988</c:v>
                </c:pt>
                <c:pt idx="99">
                  <c:v>29988</c:v>
                </c:pt>
                <c:pt idx="100">
                  <c:v>29988</c:v>
                </c:pt>
                <c:pt idx="101">
                  <c:v>30160</c:v>
                </c:pt>
                <c:pt idx="102">
                  <c:v>30160</c:v>
                </c:pt>
                <c:pt idx="103">
                  <c:v>30160</c:v>
                </c:pt>
                <c:pt idx="104">
                  <c:v>30596</c:v>
                </c:pt>
                <c:pt idx="105">
                  <c:v>30596</c:v>
                </c:pt>
                <c:pt idx="106">
                  <c:v>30596</c:v>
                </c:pt>
                <c:pt idx="107">
                  <c:v>31203</c:v>
                </c:pt>
                <c:pt idx="108">
                  <c:v>31203</c:v>
                </c:pt>
                <c:pt idx="109">
                  <c:v>31609</c:v>
                </c:pt>
                <c:pt idx="110">
                  <c:v>31700</c:v>
                </c:pt>
                <c:pt idx="111">
                  <c:v>31410</c:v>
                </c:pt>
                <c:pt idx="112">
                  <c:v>31710</c:v>
                </c:pt>
                <c:pt idx="113">
                  <c:v>31710</c:v>
                </c:pt>
                <c:pt idx="114">
                  <c:v>32100</c:v>
                </c:pt>
                <c:pt idx="115">
                  <c:v>32100</c:v>
                </c:pt>
                <c:pt idx="116">
                  <c:v>31800</c:v>
                </c:pt>
                <c:pt idx="117">
                  <c:v>31450</c:v>
                </c:pt>
                <c:pt idx="118">
                  <c:v>31400</c:v>
                </c:pt>
                <c:pt idx="119">
                  <c:v>31700</c:v>
                </c:pt>
                <c:pt idx="120">
                  <c:v>32400</c:v>
                </c:pt>
                <c:pt idx="121">
                  <c:v>31100</c:v>
                </c:pt>
                <c:pt idx="122">
                  <c:v>31150</c:v>
                </c:pt>
                <c:pt idx="123">
                  <c:v>31203</c:v>
                </c:pt>
                <c:pt idx="124">
                  <c:v>31507</c:v>
                </c:pt>
                <c:pt idx="125">
                  <c:v>31250</c:v>
                </c:pt>
                <c:pt idx="126">
                  <c:v>31150</c:v>
                </c:pt>
                <c:pt idx="127">
                  <c:v>31120</c:v>
                </c:pt>
                <c:pt idx="128">
                  <c:v>31100</c:v>
                </c:pt>
                <c:pt idx="129">
                  <c:v>31100</c:v>
                </c:pt>
                <c:pt idx="130">
                  <c:v>31200</c:v>
                </c:pt>
                <c:pt idx="131">
                  <c:v>31300</c:v>
                </c:pt>
                <c:pt idx="132">
                  <c:v>31300</c:v>
                </c:pt>
                <c:pt idx="133">
                  <c:v>31200</c:v>
                </c:pt>
                <c:pt idx="134">
                  <c:v>31811</c:v>
                </c:pt>
                <c:pt idx="135">
                  <c:v>31912</c:v>
                </c:pt>
                <c:pt idx="136">
                  <c:v>31600</c:v>
                </c:pt>
                <c:pt idx="137">
                  <c:v>31500</c:v>
                </c:pt>
                <c:pt idx="138">
                  <c:v>31500</c:v>
                </c:pt>
                <c:pt idx="139">
                  <c:v>31400</c:v>
                </c:pt>
                <c:pt idx="140">
                  <c:v>31380</c:v>
                </c:pt>
                <c:pt idx="141">
                  <c:v>31300</c:v>
                </c:pt>
                <c:pt idx="142">
                  <c:v>31203</c:v>
                </c:pt>
                <c:pt idx="143">
                  <c:v>31200</c:v>
                </c:pt>
                <c:pt idx="144">
                  <c:v>31200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387904"/>
        <c:axId val="107393792"/>
      </c:lineChart>
      <c:catAx>
        <c:axId val="107387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7393792"/>
        <c:crosses val="autoZero"/>
        <c:auto val="1"/>
        <c:lblAlgn val="ctr"/>
        <c:lblOffset val="100"/>
        <c:noMultiLvlLbl val="0"/>
      </c:catAx>
      <c:valAx>
        <c:axId val="107393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73879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0158C-7389-45F2-A5C6-A271FC0A205C}" type="datetimeFigureOut">
              <a:rPr lang="hu-HU" smtClean="0"/>
              <a:t>2017.06.06.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27183-8C22-40FD-8873-6F54A35445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4896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0FD1A7-4708-482E-8F1B-E9830501A4C1}" type="slidenum">
              <a:rPr lang="hu-HU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352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0FD1A7-4708-482E-8F1B-E9830501A4C1}" type="slidenum">
              <a:rPr lang="hu-HU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352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0FD1A7-4708-482E-8F1B-E9830501A4C1}" type="slidenum">
              <a:rPr lang="hu-HU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352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4248-4D0C-4051-8A5F-30D210E1E7F3}" type="slidenum">
              <a:rPr lang="hu-HU" smtClean="0">
                <a:solidFill>
                  <a:prstClr val="black"/>
                </a:solidFill>
              </a:rPr>
              <a:pPr/>
              <a:t>15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816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C2B-56C8-4DBB-82D4-F7D7E225C936}" type="datetimeFigureOut">
              <a:rPr lang="hu-HU" smtClean="0"/>
              <a:t>2017.06.06.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AE85-A665-44A5-B67C-A22DC18CD0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390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C2B-56C8-4DBB-82D4-F7D7E225C936}" type="datetimeFigureOut">
              <a:rPr lang="hu-HU" smtClean="0"/>
              <a:t>2017.06.06.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AE85-A665-44A5-B67C-A22DC18CD0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064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C2B-56C8-4DBB-82D4-F7D7E225C936}" type="datetimeFigureOut">
              <a:rPr lang="hu-HU" smtClean="0"/>
              <a:t>2017.06.06.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AE85-A665-44A5-B67C-A22DC18CD0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2609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810" y="69249"/>
            <a:ext cx="1188947" cy="80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953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842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/>
              <a:t>Kép beszúrásához kattintson az ikonra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407"/>
            <a:ext cx="2974006" cy="20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544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25655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584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/>
              <a:t>Kép beszúrásához kattintson az ikonra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407"/>
            <a:ext cx="2974006" cy="20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834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9566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/>
              <a:t>Kép beszúrásához kattintson az ikonra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407"/>
            <a:ext cx="2974006" cy="20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41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C2B-56C8-4DBB-82D4-F7D7E225C936}" type="datetimeFigureOut">
              <a:rPr lang="hu-HU" smtClean="0"/>
              <a:t>2017.06.06.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AE85-A665-44A5-B67C-A22DC18CD0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51992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DE483-76DB-470B-9A90-FA7DE9AFC0FA}" type="slidenum">
              <a:rPr lang="hu-HU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05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011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/>
              <a:t>Kép beszúrásához kattintson az ikonra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407"/>
            <a:ext cx="2974006" cy="20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2108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03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C2B-56C8-4DBB-82D4-F7D7E225C936}" type="datetimeFigureOut">
              <a:rPr lang="hu-HU" smtClean="0"/>
              <a:t>2017.06.06.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AE85-A665-44A5-B67C-A22DC18CD0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840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C2B-56C8-4DBB-82D4-F7D7E225C936}" type="datetimeFigureOut">
              <a:rPr lang="hu-HU" smtClean="0"/>
              <a:t>2017.06.06.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AE85-A665-44A5-B67C-A22DC18CD0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59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C2B-56C8-4DBB-82D4-F7D7E225C936}" type="datetimeFigureOut">
              <a:rPr lang="hu-HU" smtClean="0"/>
              <a:t>2017.06.06.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AE85-A665-44A5-B67C-A22DC18CD0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284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C2B-56C8-4DBB-82D4-F7D7E225C936}" type="datetimeFigureOut">
              <a:rPr lang="hu-HU" smtClean="0"/>
              <a:t>2017.06.06.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AE85-A665-44A5-B67C-A22DC18CD0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915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C2B-56C8-4DBB-82D4-F7D7E225C936}" type="datetimeFigureOut">
              <a:rPr lang="hu-HU" smtClean="0"/>
              <a:t>2017.06.06.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AE85-A665-44A5-B67C-A22DC18CD0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212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C2B-56C8-4DBB-82D4-F7D7E225C936}" type="datetimeFigureOut">
              <a:rPr lang="hu-HU" smtClean="0"/>
              <a:t>2017.06.06.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AE85-A665-44A5-B67C-A22DC18CD0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680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C2B-56C8-4DBB-82D4-F7D7E225C936}" type="datetimeFigureOut">
              <a:rPr lang="hu-HU" smtClean="0"/>
              <a:t>2017.06.06.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AE85-A665-44A5-B67C-A22DC18CD0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73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4AC2B-56C8-4DBB-82D4-F7D7E225C936}" type="datetimeFigureOut">
              <a:rPr lang="hu-HU" smtClean="0"/>
              <a:t>2017.06.06.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0AE85-A665-44A5-B67C-A22DC18CD0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362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16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81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94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7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35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251520" y="2204864"/>
            <a:ext cx="8712968" cy="1728192"/>
          </a:xfrm>
        </p:spPr>
        <p:txBody>
          <a:bodyPr>
            <a:normAutofit/>
          </a:bodyPr>
          <a:lstStyle/>
          <a:p>
            <a:r>
              <a:rPr lang="hu-HU" sz="4400" dirty="0" smtClean="0"/>
              <a:t>A hazai gabonaágazat rövid bemutatása</a:t>
            </a:r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val="271546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996952"/>
            <a:ext cx="8712968" cy="854968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solidFill>
                  <a:srgbClr val="A29061"/>
                </a:solidFill>
              </a:rPr>
              <a:t>Nemzetközi kitekintés</a:t>
            </a:r>
            <a:endParaRPr lang="hu-HU" sz="28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98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világ fő búzatermő régióinak kilátásai</a:t>
            </a:r>
            <a:endParaRPr lang="hu-H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8515350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755576" y="6065128"/>
            <a:ext cx="1001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i="1" dirty="0" smtClean="0"/>
              <a:t>Forrás: USDA</a:t>
            </a:r>
            <a:endParaRPr lang="hu-HU" sz="1200" i="1" dirty="0"/>
          </a:p>
        </p:txBody>
      </p:sp>
    </p:spTree>
    <p:extLst>
      <p:ext uri="{BB962C8B-B14F-4D97-AF65-F5344CB8AC3E}">
        <p14:creationId xmlns:p14="http://schemas.microsoft.com/office/powerpoint/2010/main" val="105107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világ fő kukoricatermő régióinak kilátásai</a:t>
            </a:r>
            <a:endParaRPr lang="hu-H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27" y="2066023"/>
            <a:ext cx="814387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755576" y="6065128"/>
            <a:ext cx="1001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i="1" dirty="0" smtClean="0"/>
              <a:t>Forrás: USDA</a:t>
            </a:r>
            <a:endParaRPr lang="hu-HU" sz="1200" i="1" dirty="0"/>
          </a:p>
        </p:txBody>
      </p:sp>
    </p:spTree>
    <p:extLst>
      <p:ext uri="{BB962C8B-B14F-4D97-AF65-F5344CB8AC3E}">
        <p14:creationId xmlns:p14="http://schemas.microsoft.com/office/powerpoint/2010/main" val="160301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Idei európai gabona vetésterületek</a:t>
            </a:r>
            <a:endParaRPr lang="hu-H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00807"/>
            <a:ext cx="5291744" cy="4925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472183" y="6342127"/>
            <a:ext cx="1435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i="1" dirty="0" smtClean="0"/>
              <a:t>Forrás: EU Bizottság</a:t>
            </a:r>
            <a:endParaRPr lang="hu-HU" sz="1200" i="1" dirty="0"/>
          </a:p>
        </p:txBody>
      </p:sp>
    </p:spTree>
    <p:extLst>
      <p:ext uri="{BB962C8B-B14F-4D97-AF65-F5344CB8AC3E}">
        <p14:creationId xmlns:p14="http://schemas.microsoft.com/office/powerpoint/2010/main" val="305187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Idei európai gabona terméskilátások</a:t>
            </a:r>
            <a:endParaRPr lang="hu-H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67220"/>
            <a:ext cx="5256584" cy="4957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472183" y="6342127"/>
            <a:ext cx="1435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i="1" dirty="0" smtClean="0"/>
              <a:t>Forrás: EU Bizottság</a:t>
            </a:r>
            <a:endParaRPr lang="hu-HU" sz="1200" i="1" dirty="0"/>
          </a:p>
        </p:txBody>
      </p:sp>
    </p:spTree>
    <p:extLst>
      <p:ext uri="{BB962C8B-B14F-4D97-AF65-F5344CB8AC3E}">
        <p14:creationId xmlns:p14="http://schemas.microsoft.com/office/powerpoint/2010/main" val="296010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554655" y="4509120"/>
            <a:ext cx="7776864" cy="1296144"/>
          </a:xfrm>
        </p:spPr>
        <p:txBody>
          <a:bodyPr>
            <a:noAutofit/>
          </a:bodyPr>
          <a:lstStyle/>
          <a:p>
            <a:r>
              <a:rPr lang="hu-HU" sz="4400" b="1" i="1" dirty="0" smtClean="0"/>
              <a:t>Köszönöm a figyelmüket!</a:t>
            </a:r>
            <a:endParaRPr lang="en-US" sz="4400" b="1" i="1" dirty="0"/>
          </a:p>
        </p:txBody>
      </p:sp>
      <p:pic>
        <p:nvPicPr>
          <p:cNvPr id="4" name="Picture 2" descr="http://agroinfo.com/en/wp-content/uploads/2013/01/6adbekom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1419666"/>
            <a:ext cx="4969054" cy="323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51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Szövegdoboz 1"/>
          <p:cNvSpPr txBox="1">
            <a:spLocks noChangeArrowheads="1"/>
          </p:cNvSpPr>
          <p:nvPr/>
        </p:nvSpPr>
        <p:spPr bwMode="auto">
          <a:xfrm>
            <a:off x="287338" y="908720"/>
            <a:ext cx="8856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u-HU" alt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magyar mezőgazdaságon belüli arányok </a:t>
            </a:r>
            <a:endParaRPr lang="hu-HU" altLang="hu-HU" sz="3200" b="1" dirty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églalap 4"/>
          <p:cNvSpPr>
            <a:spLocks noChangeArrowheads="1"/>
          </p:cNvSpPr>
          <p:nvPr/>
        </p:nvSpPr>
        <p:spPr bwMode="auto">
          <a:xfrm>
            <a:off x="151917" y="6453336"/>
            <a:ext cx="45718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Forrás: KSH,  AKI Mezőgazdasági Számlarendszer, 2015 előzetes adat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62907492"/>
              </p:ext>
            </p:extLst>
          </p:nvPr>
        </p:nvGraphicFramePr>
        <p:xfrm>
          <a:off x="287338" y="1628799"/>
          <a:ext cx="8749158" cy="4963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20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Szövegdoboz 1"/>
          <p:cNvSpPr txBox="1">
            <a:spLocks noChangeArrowheads="1"/>
          </p:cNvSpPr>
          <p:nvPr/>
        </p:nvSpPr>
        <p:spPr bwMode="auto">
          <a:xfrm>
            <a:off x="287338" y="908720"/>
            <a:ext cx="8856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u-HU" altLang="hu-HU" sz="32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u-HU" altLang="hu-HU" sz="3200" b="1" dirty="0">
                <a:solidFill>
                  <a:srgbClr val="A29061"/>
                </a:solidFill>
                <a:latin typeface="Times New Roman" pitchFamily="18" charset="0"/>
              </a:rPr>
              <a:t>ezőgazdasági termelés </a:t>
            </a:r>
            <a:r>
              <a:rPr lang="hu-HU" altLang="hu-HU" sz="32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szerkezete 2016-ban</a:t>
            </a:r>
          </a:p>
        </p:txBody>
      </p:sp>
      <p:sp>
        <p:nvSpPr>
          <p:cNvPr id="7" name="Téglalap 4"/>
          <p:cNvSpPr>
            <a:spLocks noChangeArrowheads="1"/>
          </p:cNvSpPr>
          <p:nvPr/>
        </p:nvSpPr>
        <p:spPr bwMode="auto">
          <a:xfrm>
            <a:off x="129097" y="6593085"/>
            <a:ext cx="51232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Forrás: KSH, AKI Mezőgazdasági Számlarendszer </a:t>
            </a:r>
            <a:r>
              <a:rPr lang="hu-HU" altLang="hu-H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második </a:t>
            </a:r>
            <a:r>
              <a:rPr lang="hu-HU" altLang="hu-H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előzetes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7251230"/>
              </p:ext>
            </p:extLst>
          </p:nvPr>
        </p:nvGraphicFramePr>
        <p:xfrm>
          <a:off x="395536" y="1492920"/>
          <a:ext cx="8568952" cy="4888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123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hu-HU" sz="3200" b="1" dirty="0" smtClean="0">
                <a:solidFill>
                  <a:schemeClr val="bg2">
                    <a:lumMod val="50000"/>
                  </a:schemeClr>
                </a:solidFill>
              </a:rPr>
              <a:t>Hazai gabonamérleg</a:t>
            </a:r>
          </a:p>
        </p:txBody>
      </p:sp>
      <p:sp>
        <p:nvSpPr>
          <p:cNvPr id="2454" name="Szövegdoboz 6"/>
          <p:cNvSpPr txBox="1">
            <a:spLocks noChangeArrowheads="1"/>
          </p:cNvSpPr>
          <p:nvPr/>
        </p:nvSpPr>
        <p:spPr bwMode="auto">
          <a:xfrm>
            <a:off x="395536" y="1196752"/>
            <a:ext cx="6147837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 smtClean="0"/>
              <a:t>Magyarország erősen nettó gabonaexportőr. </a:t>
            </a:r>
          </a:p>
          <a:p>
            <a:pPr eaLnBrk="1" hangingPunct="1"/>
            <a:endParaRPr lang="hu-HU" dirty="0" smtClean="0"/>
          </a:p>
          <a:p>
            <a:pPr eaLnBrk="1" hangingPunct="1"/>
            <a:r>
              <a:rPr lang="hu-HU" u="sng" dirty="0" smtClean="0"/>
              <a:t>Búza:</a:t>
            </a:r>
            <a:endParaRPr lang="hu-HU" u="sng" dirty="0"/>
          </a:p>
          <a:p>
            <a:pPr eaLnBrk="1" hangingPunct="1"/>
            <a:r>
              <a:rPr lang="hu-HU" dirty="0" smtClean="0"/>
              <a:t>- az átlagos búzatermés 4,5-5 millió tonna, </a:t>
            </a:r>
          </a:p>
          <a:p>
            <a:pPr eaLnBrk="1" hangingPunct="1"/>
            <a:r>
              <a:rPr lang="hu-HU" dirty="0" smtClean="0"/>
              <a:t>- az átlagos belső búzafelhasználás 2,7-2,9 millió tonna, </a:t>
            </a:r>
            <a:endParaRPr lang="hu-HU" dirty="0"/>
          </a:p>
          <a:p>
            <a:pPr eaLnBrk="1" hangingPunct="1"/>
            <a:r>
              <a:rPr lang="hu-HU" dirty="0" smtClean="0"/>
              <a:t>- az export 1,5-2,5 millió tonna/év.</a:t>
            </a:r>
            <a:endParaRPr lang="hu-HU" dirty="0"/>
          </a:p>
          <a:p>
            <a:pPr eaLnBrk="1" hangingPunct="1"/>
            <a:endParaRPr lang="hu-HU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hu-HU" u="sng" dirty="0" smtClean="0">
                <a:solidFill>
                  <a:srgbClr val="000000"/>
                </a:solidFill>
              </a:rPr>
              <a:t>Kukorica:</a:t>
            </a:r>
          </a:p>
          <a:p>
            <a:pPr eaLnBrk="1" hangingPunct="1"/>
            <a:r>
              <a:rPr lang="hu-HU" dirty="0">
                <a:solidFill>
                  <a:srgbClr val="000000"/>
                </a:solidFill>
              </a:rPr>
              <a:t>- az átlagos </a:t>
            </a:r>
            <a:r>
              <a:rPr lang="hu-HU" dirty="0" smtClean="0">
                <a:solidFill>
                  <a:srgbClr val="000000"/>
                </a:solidFill>
              </a:rPr>
              <a:t>kukoricatermés 7-9 </a:t>
            </a:r>
            <a:r>
              <a:rPr lang="hu-HU" dirty="0">
                <a:solidFill>
                  <a:srgbClr val="000000"/>
                </a:solidFill>
              </a:rPr>
              <a:t>millió tonna, </a:t>
            </a:r>
          </a:p>
          <a:p>
            <a:pPr eaLnBrk="1" hangingPunct="1"/>
            <a:r>
              <a:rPr lang="hu-HU" dirty="0">
                <a:solidFill>
                  <a:srgbClr val="000000"/>
                </a:solidFill>
              </a:rPr>
              <a:t>- az átlagos belső </a:t>
            </a:r>
            <a:r>
              <a:rPr lang="hu-HU" dirty="0" err="1" smtClean="0">
                <a:solidFill>
                  <a:srgbClr val="000000"/>
                </a:solidFill>
              </a:rPr>
              <a:t>kukoricafelhasználás</a:t>
            </a:r>
            <a:r>
              <a:rPr lang="hu-HU" dirty="0" smtClean="0">
                <a:solidFill>
                  <a:srgbClr val="000000"/>
                </a:solidFill>
              </a:rPr>
              <a:t> 4,7-5 </a:t>
            </a:r>
            <a:r>
              <a:rPr lang="hu-HU" dirty="0">
                <a:solidFill>
                  <a:srgbClr val="000000"/>
                </a:solidFill>
              </a:rPr>
              <a:t>millió tonna, </a:t>
            </a:r>
          </a:p>
          <a:p>
            <a:pPr eaLnBrk="1" hangingPunct="1"/>
            <a:r>
              <a:rPr lang="hu-HU" dirty="0">
                <a:solidFill>
                  <a:srgbClr val="000000"/>
                </a:solidFill>
              </a:rPr>
              <a:t>- az export 3</a:t>
            </a:r>
            <a:r>
              <a:rPr lang="hu-HU" dirty="0" smtClean="0">
                <a:solidFill>
                  <a:srgbClr val="000000"/>
                </a:solidFill>
              </a:rPr>
              <a:t>-5 </a:t>
            </a:r>
            <a:r>
              <a:rPr lang="hu-HU" dirty="0">
                <a:solidFill>
                  <a:srgbClr val="000000"/>
                </a:solidFill>
              </a:rPr>
              <a:t>millió tonna/év.</a:t>
            </a:r>
          </a:p>
          <a:p>
            <a:pPr eaLnBrk="1" hangingPunct="1"/>
            <a:endParaRPr lang="hu-HU" b="1" u="sng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hu-HU" u="sng" dirty="0" smtClean="0">
                <a:solidFill>
                  <a:srgbClr val="000000"/>
                </a:solidFill>
              </a:rPr>
              <a:t>Egyéb gabonák (árpa, </a:t>
            </a:r>
            <a:r>
              <a:rPr lang="hu-HU" u="sng" dirty="0" err="1" smtClean="0">
                <a:solidFill>
                  <a:srgbClr val="000000"/>
                </a:solidFill>
              </a:rPr>
              <a:t>tritikálé</a:t>
            </a:r>
            <a:r>
              <a:rPr lang="hu-HU" u="sng" dirty="0" smtClean="0">
                <a:solidFill>
                  <a:srgbClr val="000000"/>
                </a:solidFill>
              </a:rPr>
              <a:t>, rozs, zab):</a:t>
            </a:r>
          </a:p>
          <a:p>
            <a:pPr eaLnBrk="1" hangingPunct="1"/>
            <a:r>
              <a:rPr lang="hu-HU" dirty="0">
                <a:solidFill>
                  <a:srgbClr val="000000"/>
                </a:solidFill>
              </a:rPr>
              <a:t>- az átlagos </a:t>
            </a:r>
            <a:r>
              <a:rPr lang="hu-HU" dirty="0" smtClean="0">
                <a:solidFill>
                  <a:srgbClr val="000000"/>
                </a:solidFill>
              </a:rPr>
              <a:t>termés 2 </a:t>
            </a:r>
            <a:r>
              <a:rPr lang="hu-HU" dirty="0">
                <a:solidFill>
                  <a:srgbClr val="000000"/>
                </a:solidFill>
              </a:rPr>
              <a:t>millió </a:t>
            </a:r>
            <a:r>
              <a:rPr lang="hu-HU" dirty="0" smtClean="0">
                <a:solidFill>
                  <a:srgbClr val="000000"/>
                </a:solidFill>
              </a:rPr>
              <a:t>tonna körül, </a:t>
            </a:r>
            <a:endParaRPr lang="hu-HU" dirty="0">
              <a:solidFill>
                <a:srgbClr val="000000"/>
              </a:solidFill>
            </a:endParaRPr>
          </a:p>
          <a:p>
            <a:pPr eaLnBrk="1" hangingPunct="1"/>
            <a:r>
              <a:rPr lang="hu-HU" dirty="0">
                <a:solidFill>
                  <a:srgbClr val="000000"/>
                </a:solidFill>
              </a:rPr>
              <a:t>- az átlagos belső </a:t>
            </a:r>
            <a:r>
              <a:rPr lang="hu-HU" dirty="0" smtClean="0">
                <a:solidFill>
                  <a:srgbClr val="000000"/>
                </a:solidFill>
              </a:rPr>
              <a:t>felhasználás 1,4-1,5 </a:t>
            </a:r>
            <a:r>
              <a:rPr lang="hu-HU" dirty="0">
                <a:solidFill>
                  <a:srgbClr val="000000"/>
                </a:solidFill>
              </a:rPr>
              <a:t>millió tonna, </a:t>
            </a:r>
          </a:p>
          <a:p>
            <a:pPr eaLnBrk="1" hangingPunct="1"/>
            <a:r>
              <a:rPr lang="hu-HU" dirty="0">
                <a:solidFill>
                  <a:srgbClr val="000000"/>
                </a:solidFill>
              </a:rPr>
              <a:t>- az export </a:t>
            </a:r>
            <a:r>
              <a:rPr lang="hu-HU" dirty="0" smtClean="0">
                <a:solidFill>
                  <a:srgbClr val="000000"/>
                </a:solidFill>
              </a:rPr>
              <a:t>0,3-0,4 </a:t>
            </a:r>
            <a:r>
              <a:rPr lang="hu-HU" dirty="0">
                <a:solidFill>
                  <a:srgbClr val="000000"/>
                </a:solidFill>
              </a:rPr>
              <a:t>millió tonna/év.</a:t>
            </a:r>
          </a:p>
          <a:p>
            <a:pPr eaLnBrk="1" hangingPunct="1"/>
            <a:endParaRPr lang="hu-HU" b="1" u="sng" dirty="0" smtClean="0">
              <a:solidFill>
                <a:srgbClr val="000000"/>
              </a:solidFill>
            </a:endParaRPr>
          </a:p>
          <a:p>
            <a:pPr eaLnBrk="1" hangingPunct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417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 smtClean="0">
                <a:solidFill>
                  <a:schemeClr val="bg2">
                    <a:lumMod val="50000"/>
                  </a:schemeClr>
                </a:solidFill>
              </a:rPr>
              <a:t>A magyar gabonaexport célpiacai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2205038"/>
            <a:ext cx="4356100" cy="35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276475"/>
            <a:ext cx="4354512" cy="35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7" name="Szövegdoboz 1"/>
          <p:cNvSpPr txBox="1">
            <a:spLocks noChangeArrowheads="1"/>
          </p:cNvSpPr>
          <p:nvPr/>
        </p:nvSpPr>
        <p:spPr bwMode="auto">
          <a:xfrm>
            <a:off x="712788" y="1628775"/>
            <a:ext cx="8007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 smtClean="0">
                <a:solidFill>
                  <a:srgbClr val="000000"/>
                </a:solidFill>
              </a:rPr>
              <a:t>Búza </a:t>
            </a:r>
            <a:r>
              <a:rPr lang="hu-HU" dirty="0">
                <a:solidFill>
                  <a:srgbClr val="000000"/>
                </a:solidFill>
              </a:rPr>
              <a:t>export: </a:t>
            </a:r>
            <a:r>
              <a:rPr lang="hu-HU" dirty="0" smtClean="0">
                <a:solidFill>
                  <a:srgbClr val="000000"/>
                </a:solidFill>
              </a:rPr>
              <a:t>1,5-2,5 millió tonna.</a:t>
            </a:r>
            <a:r>
              <a:rPr lang="hu-HU" dirty="0">
                <a:solidFill>
                  <a:srgbClr val="000000"/>
                </a:solidFill>
              </a:rPr>
              <a:t>	           </a:t>
            </a:r>
            <a:r>
              <a:rPr lang="hu-HU" dirty="0" smtClean="0">
                <a:solidFill>
                  <a:srgbClr val="000000"/>
                </a:solidFill>
              </a:rPr>
              <a:t>Kukorica </a:t>
            </a:r>
            <a:r>
              <a:rPr lang="hu-HU" dirty="0">
                <a:solidFill>
                  <a:srgbClr val="000000"/>
                </a:solidFill>
              </a:rPr>
              <a:t>export: 3-5 </a:t>
            </a:r>
            <a:r>
              <a:rPr lang="hu-HU" dirty="0" smtClean="0">
                <a:solidFill>
                  <a:srgbClr val="000000"/>
                </a:solidFill>
              </a:rPr>
              <a:t>millió tonna. </a:t>
            </a:r>
            <a:endParaRPr lang="hu-H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18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Szövegdoboz 1"/>
          <p:cNvSpPr txBox="1">
            <a:spLocks noChangeArrowheads="1"/>
          </p:cNvSpPr>
          <p:nvPr/>
        </p:nvSpPr>
        <p:spPr bwMode="auto">
          <a:xfrm>
            <a:off x="179512" y="2564904"/>
            <a:ext cx="8856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u-HU" alt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Az idei kilátások</a:t>
            </a:r>
            <a:endParaRPr lang="hu-HU" altLang="hu-HU" sz="3200" b="1" dirty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10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712968" cy="854968"/>
          </a:xfrm>
        </p:spPr>
        <p:txBody>
          <a:bodyPr>
            <a:noAutofit/>
          </a:bodyPr>
          <a:lstStyle/>
          <a:p>
            <a:r>
              <a:rPr lang="hu-HU" sz="3200" b="1" dirty="0">
                <a:solidFill>
                  <a:srgbClr val="A29061"/>
                </a:solidFill>
              </a:rPr>
              <a:t>Az őszi vetések állapota </a:t>
            </a:r>
            <a:br>
              <a:rPr lang="hu-HU" sz="3200" b="1" dirty="0">
                <a:solidFill>
                  <a:srgbClr val="A29061"/>
                </a:solidFill>
              </a:rPr>
            </a:br>
            <a:r>
              <a:rPr lang="hu-HU" sz="2800" b="1" dirty="0">
                <a:solidFill>
                  <a:srgbClr val="A29061"/>
                </a:solidFill>
              </a:rPr>
              <a:t>(NAK </a:t>
            </a:r>
            <a:r>
              <a:rPr lang="hu-HU" sz="2800" b="1" dirty="0" smtClean="0">
                <a:solidFill>
                  <a:srgbClr val="A29061"/>
                </a:solidFill>
              </a:rPr>
              <a:t>2017. április 5-i </a:t>
            </a:r>
            <a:r>
              <a:rPr lang="hu-HU" sz="2800" b="1" dirty="0">
                <a:solidFill>
                  <a:srgbClr val="A29061"/>
                </a:solidFill>
              </a:rPr>
              <a:t>felmérése)</a:t>
            </a:r>
            <a:endParaRPr lang="hu-HU" sz="28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221345"/>
              </p:ext>
            </p:extLst>
          </p:nvPr>
        </p:nvGraphicFramePr>
        <p:xfrm>
          <a:off x="107504" y="1772816"/>
          <a:ext cx="8928993" cy="4680521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704225"/>
                <a:gridCol w="1248103"/>
                <a:gridCol w="1512168"/>
                <a:gridCol w="1152128"/>
                <a:gridCol w="648072"/>
                <a:gridCol w="936104"/>
                <a:gridCol w="936104"/>
                <a:gridCol w="792089"/>
              </a:tblGrid>
              <a:tr h="45358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hu-H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Növény</a:t>
                      </a:r>
                      <a:endParaRPr lang="hu-H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hu-H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hu-HU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2016.dec. </a:t>
                      </a:r>
                      <a:r>
                        <a:rPr lang="hu-H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7-én jelentett terület </a:t>
                      </a:r>
                      <a:r>
                        <a:rPr lang="hu-HU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ha-ban</a:t>
                      </a:r>
                      <a:endParaRPr lang="hu-H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sv-SE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sv-SE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2016.dec</a:t>
                      </a:r>
                      <a:r>
                        <a:rPr lang="hu-HU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sv-SE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után kipusztult terület ha-ban</a:t>
                      </a:r>
                      <a:endParaRPr lang="sv-SE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hu-H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Meglévő vetésterület </a:t>
                      </a:r>
                      <a:r>
                        <a:rPr lang="hu-HU" sz="16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ha-ban</a:t>
                      </a:r>
                      <a:r>
                        <a:rPr lang="hu-HU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(2017. ápr.   5-i </a:t>
                      </a:r>
                      <a:r>
                        <a:rPr lang="hu-H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állapot)</a:t>
                      </a:r>
                      <a:endParaRPr lang="hu-H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vetésterület minőségi megoszlása</a:t>
                      </a:r>
                      <a:endParaRPr lang="hu-H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5358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jó</a:t>
                      </a:r>
                      <a:endParaRPr lang="hu-H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közepes</a:t>
                      </a:r>
                      <a:endParaRPr lang="hu-H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gyenge</a:t>
                      </a:r>
                      <a:endParaRPr lang="hu-H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összesen</a:t>
                      </a:r>
                      <a:endParaRPr lang="hu-H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386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százalék</a:t>
                      </a:r>
                      <a:endParaRPr lang="hu-H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1800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53582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Őszi búza</a:t>
                      </a:r>
                      <a:endParaRPr lang="hu-H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963 579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958 557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3582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Rozs</a:t>
                      </a:r>
                      <a:endParaRPr lang="hu-H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26 547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hu-HU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3582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Őszi árpa</a:t>
                      </a:r>
                      <a:endParaRPr lang="hu-H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239 065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236 617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hu-HU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3582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Triticale</a:t>
                      </a:r>
                      <a:r>
                        <a:rPr lang="hu-H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u-H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94 630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93 875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hu-HU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3582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Őszi káposztarepce </a:t>
                      </a:r>
                      <a:endParaRPr lang="hu-H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281 426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10 902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270 524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3582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Összesen:</a:t>
                      </a:r>
                      <a:endParaRPr lang="hu-H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1 605 247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1 585 952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7" marR="7177" marT="7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92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12968" cy="854968"/>
          </a:xfrm>
        </p:spPr>
        <p:txBody>
          <a:bodyPr>
            <a:noAutofit/>
          </a:bodyPr>
          <a:lstStyle/>
          <a:p>
            <a:r>
              <a:rPr lang="hu-HU" sz="3200" b="1" dirty="0">
                <a:solidFill>
                  <a:srgbClr val="A29061"/>
                </a:solidFill>
              </a:rPr>
              <a:t>Az őszi </a:t>
            </a:r>
            <a:r>
              <a:rPr lang="hu-HU" sz="3200" b="1" dirty="0" smtClean="0">
                <a:solidFill>
                  <a:srgbClr val="A29061"/>
                </a:solidFill>
              </a:rPr>
              <a:t>árpa előzetes termésbecslése</a:t>
            </a:r>
            <a:r>
              <a:rPr lang="hu-HU" sz="3200" b="1" dirty="0">
                <a:solidFill>
                  <a:srgbClr val="A29061"/>
                </a:solidFill>
              </a:rPr>
              <a:t/>
            </a:r>
            <a:br>
              <a:rPr lang="hu-HU" sz="3200" b="1" dirty="0">
                <a:solidFill>
                  <a:srgbClr val="A29061"/>
                </a:solidFill>
              </a:rPr>
            </a:br>
            <a:r>
              <a:rPr lang="hu-HU" sz="2800" b="1" dirty="0">
                <a:solidFill>
                  <a:srgbClr val="A29061"/>
                </a:solidFill>
              </a:rPr>
              <a:t>(NAK </a:t>
            </a:r>
            <a:r>
              <a:rPr lang="hu-HU" sz="2800" b="1" dirty="0" smtClean="0">
                <a:solidFill>
                  <a:srgbClr val="A29061"/>
                </a:solidFill>
              </a:rPr>
              <a:t>2017. május 25-i </a:t>
            </a:r>
            <a:r>
              <a:rPr lang="hu-HU" sz="2800" b="1" dirty="0">
                <a:solidFill>
                  <a:srgbClr val="A29061"/>
                </a:solidFill>
              </a:rPr>
              <a:t>felmérése)</a:t>
            </a:r>
            <a:endParaRPr lang="hu-HU" sz="28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03736"/>
              </p:ext>
            </p:extLst>
          </p:nvPr>
        </p:nvGraphicFramePr>
        <p:xfrm>
          <a:off x="1259632" y="1628800"/>
          <a:ext cx="6048672" cy="5040561"/>
        </p:xfrm>
        <a:graphic>
          <a:graphicData uri="http://schemas.openxmlformats.org/drawingml/2006/table">
            <a:tbl>
              <a:tblPr/>
              <a:tblGrid>
                <a:gridCol w="1890210"/>
                <a:gridCol w="970309"/>
                <a:gridCol w="945104"/>
                <a:gridCol w="894699"/>
                <a:gridCol w="1348350"/>
              </a:tblGrid>
              <a:tr h="68539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Megye</a:t>
                      </a:r>
                    </a:p>
                  </a:txBody>
                  <a:tcPr marL="7753" marR="7753" marT="77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Vetésterület ha-ban</a:t>
                      </a:r>
                    </a:p>
                  </a:txBody>
                  <a:tcPr marL="7753" marR="7753" marT="77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Vetésterület az országos vetésterület       százalékában</a:t>
                      </a:r>
                    </a:p>
                  </a:txBody>
                  <a:tcPr marL="7753" marR="7753" marT="77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Becsült termésátlag kg/ha</a:t>
                      </a:r>
                    </a:p>
                  </a:txBody>
                  <a:tcPr marL="7753" marR="7753" marT="77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Termésmennyiség összesen tonnában</a:t>
                      </a:r>
                    </a:p>
                  </a:txBody>
                  <a:tcPr marL="7753" marR="7753" marT="77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35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Baranya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14 298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6,04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5 200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74 350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935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Fejér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17 933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7,58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5 090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91 279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5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Győr-Moson-Sopron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13 500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5,71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5 750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77 625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5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Komárom-Esztergom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4 230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1,79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5 500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23 265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5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Somogy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9 400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3,97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5 350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50 290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5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Tolna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11 215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4,74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5 657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63 443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5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Vas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9 608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4,06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5 300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50 922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5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Veszprém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7 300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3,09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4 400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32 120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5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Zala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4 986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2,11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4 500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22 437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35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Dunántúl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92 470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39,08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5 253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485 731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35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Bács-Kiskun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32 820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13,87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3 800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124 716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935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Békés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20 290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8,58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4 500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91 305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5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Csongrád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20 347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4 500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91 562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5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Hajdú-Bihar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14 944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6,32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4 530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67 696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5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Jász-Nagykun-Szolnok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24 026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10,15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4 849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116 502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5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Pest és Főváros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12 500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5,28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4 446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55 575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5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Szabolcs-Szatmár-Bereg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2 079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0,88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4 046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8 412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35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Alföld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127 006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53,68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4 376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555 768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35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Borsod-Abaúj-Zemplén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5 900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2,49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6 900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40 710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935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Heves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9 190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3,88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4 400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40 436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5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Nógrád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2 051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0,87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4 366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8 955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35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É. Magyarország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17 141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7,24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5 256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90 101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35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Magyarország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236 617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4 782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1 131 599</a:t>
                      </a:r>
                    </a:p>
                  </a:txBody>
                  <a:tcPr marL="7753" marR="7753" marT="77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14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>
            <a:graphicFrameLocks/>
          </p:cNvGraphicFramePr>
          <p:nvPr/>
        </p:nvGraphicFramePr>
        <p:xfrm>
          <a:off x="528637" y="1009650"/>
          <a:ext cx="8086725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zövegdoboz 1"/>
          <p:cNvSpPr txBox="1"/>
          <p:nvPr/>
        </p:nvSpPr>
        <p:spPr>
          <a:xfrm>
            <a:off x="971600" y="5954796"/>
            <a:ext cx="857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i="1" dirty="0" smtClean="0"/>
              <a:t>Forrás: AKI</a:t>
            </a:r>
            <a:endParaRPr lang="hu-HU" sz="1200" i="1" dirty="0"/>
          </a:p>
        </p:txBody>
      </p:sp>
    </p:spTree>
    <p:extLst>
      <p:ext uri="{BB962C8B-B14F-4D97-AF65-F5344CB8AC3E}">
        <p14:creationId xmlns:p14="http://schemas.microsoft.com/office/powerpoint/2010/main" val="1919777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9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0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1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2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3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603</Words>
  <Application>Microsoft Office PowerPoint</Application>
  <PresentationFormat>Diavetítés a képernyőre (4:3 oldalarány)</PresentationFormat>
  <Paragraphs>261</Paragraphs>
  <Slides>15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6</vt:i4>
      </vt:variant>
      <vt:variant>
        <vt:lpstr>Diacímek</vt:lpstr>
      </vt:variant>
      <vt:variant>
        <vt:i4>15</vt:i4>
      </vt:variant>
    </vt:vector>
  </HeadingPairs>
  <TitlesOfParts>
    <vt:vector size="21" baseType="lpstr">
      <vt:lpstr>Office-téma</vt:lpstr>
      <vt:lpstr>19_Egyéni tervezés</vt:lpstr>
      <vt:lpstr>20_Egyéni tervezés</vt:lpstr>
      <vt:lpstr>21_Egyéni tervezés</vt:lpstr>
      <vt:lpstr>22_Egyéni tervezés</vt:lpstr>
      <vt:lpstr>23_Egyéni tervezés</vt:lpstr>
      <vt:lpstr>A hazai gabonaágazat rövid bemutatása</vt:lpstr>
      <vt:lpstr>PowerPoint bemutató</vt:lpstr>
      <vt:lpstr>PowerPoint bemutató</vt:lpstr>
      <vt:lpstr>Hazai gabonamérleg</vt:lpstr>
      <vt:lpstr>A magyar gabonaexport célpiacai</vt:lpstr>
      <vt:lpstr>PowerPoint bemutató</vt:lpstr>
      <vt:lpstr>Az őszi vetések állapota  (NAK 2017. április 5-i felmérése)</vt:lpstr>
      <vt:lpstr>Az őszi árpa előzetes termésbecslése (NAK 2017. május 25-i felmérése)</vt:lpstr>
      <vt:lpstr>PowerPoint bemutató</vt:lpstr>
      <vt:lpstr>Nemzetközi kitekintés</vt:lpstr>
      <vt:lpstr>A világ fő búzatermő régióinak kilátásai</vt:lpstr>
      <vt:lpstr>A világ fő kukoricatermő régióinak kilátásai</vt:lpstr>
      <vt:lpstr>Idei európai gabona vetésterületek</vt:lpstr>
      <vt:lpstr>Idei európai gabona terméskilátások</vt:lpstr>
      <vt:lpstr>Köszönöm a figyelmüket!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Kristóf Ákos</dc:creator>
  <cp:lastModifiedBy>Zsilinszky Patrícia</cp:lastModifiedBy>
  <cp:revision>67</cp:revision>
  <cp:lastPrinted>2016-05-26T06:21:53Z</cp:lastPrinted>
  <dcterms:created xsi:type="dcterms:W3CDTF">2016-05-23T07:31:49Z</dcterms:created>
  <dcterms:modified xsi:type="dcterms:W3CDTF">2017-06-06T13:35:25Z</dcterms:modified>
</cp:coreProperties>
</file>