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5"/>
  </p:notesMasterIdLst>
  <p:handoutMasterIdLst>
    <p:handoutMasterId r:id="rId16"/>
  </p:handoutMasterIdLst>
  <p:sldIdLst>
    <p:sldId id="268" r:id="rId2"/>
    <p:sldId id="327" r:id="rId3"/>
    <p:sldId id="328" r:id="rId4"/>
    <p:sldId id="310" r:id="rId5"/>
    <p:sldId id="323" r:id="rId6"/>
    <p:sldId id="324" r:id="rId7"/>
    <p:sldId id="336" r:id="rId8"/>
    <p:sldId id="337" r:id="rId9"/>
    <p:sldId id="339" r:id="rId10"/>
    <p:sldId id="338" r:id="rId11"/>
    <p:sldId id="334" r:id="rId12"/>
    <p:sldId id="335" r:id="rId13"/>
    <p:sldId id="271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yecz Imre" initials="HI" lastIdx="1" clrIdx="0">
    <p:extLst>
      <p:ext uri="{19B8F6BF-5375-455C-9EA6-DF929625EA0E}">
        <p15:presenceInfo xmlns:p15="http://schemas.microsoft.com/office/powerpoint/2012/main" userId="S-1-5-21-3898257013-2373538852-1242710029-4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474747"/>
    <a:srgbClr val="494949"/>
    <a:srgbClr val="FCFCFC"/>
    <a:srgbClr val="F3F1ED"/>
    <a:srgbClr val="ECE9E4"/>
    <a:srgbClr val="E1DDD5"/>
    <a:srgbClr val="CDC6B9"/>
    <a:srgbClr val="C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69505" autoAdjust="0"/>
  </p:normalViewPr>
  <p:slideViewPr>
    <p:cSldViewPr snapToGrid="0">
      <p:cViewPr varScale="1">
        <p:scale>
          <a:sx n="81" d="100"/>
          <a:sy n="81" d="100"/>
        </p:scale>
        <p:origin x="21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90E1-5E0B-4FDC-A71F-AB1867871950}" type="datetimeFigureOut">
              <a:rPr lang="hu-HU" smtClean="0"/>
              <a:t>2017.06.07.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41B01-87B4-4076-9A9A-F5A921FEED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18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F7FE-28CA-4B44-9828-EFEF2571856D}" type="datetimeFigureOut">
              <a:rPr lang="hu-HU" smtClean="0"/>
              <a:t>2017.06.07.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E4CF3-6C24-483D-A563-A532FA39B8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43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8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09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97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2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8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390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63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48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63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168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E4CF3-6C24-483D-A563-A532FA39B81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49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-16295" y="0"/>
            <a:ext cx="12208295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53" y="1574800"/>
            <a:ext cx="2752198" cy="3361689"/>
          </a:xfrm>
          <a:prstGeom prst="rect">
            <a:avLst/>
          </a:prstGeom>
        </p:spPr>
      </p:pic>
      <p:grpSp>
        <p:nvGrpSpPr>
          <p:cNvPr id="9" name="Csoportba foglalás 8"/>
          <p:cNvGrpSpPr>
            <a:grpSpLocks noChangeAspect="1"/>
          </p:cNvGrpSpPr>
          <p:nvPr userDrawn="1"/>
        </p:nvGrpSpPr>
        <p:grpSpPr>
          <a:xfrm>
            <a:off x="11071611" y="6266954"/>
            <a:ext cx="1120389" cy="591047"/>
            <a:chOff x="5728506" y="1910853"/>
            <a:chExt cx="3228755" cy="1703289"/>
          </a:xfrm>
        </p:grpSpPr>
        <p:sp>
          <p:nvSpPr>
            <p:cNvPr id="10" name="Háromszög 9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áromszög 10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Csoportba foglalás 11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3" name="Háromszög 12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Háromszög 13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936488"/>
            <a:ext cx="9144000" cy="1193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A Magyar Nemzeti Kereskedőház bemutatása 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61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8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AZ MNKH globális hálózata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Közel 50 kereskedőház 4 kontinensen</a:t>
            </a:r>
          </a:p>
          <a:p>
            <a:pPr lvl="0"/>
            <a:r>
              <a:rPr lang="hu-HU" dirty="0" smtClean="0"/>
              <a:t>20 közép-európai </a:t>
            </a:r>
          </a:p>
          <a:p>
            <a:pPr lvl="0"/>
            <a:r>
              <a:rPr lang="hu-HU" dirty="0" err="1" smtClean="0"/>
              <a:t>Enterprise</a:t>
            </a:r>
            <a:r>
              <a:rPr lang="hu-HU" dirty="0" smtClean="0"/>
              <a:t> Europe Network</a:t>
            </a:r>
          </a:p>
          <a:p>
            <a:pPr lvl="0"/>
            <a:r>
              <a:rPr lang="hu-HU" dirty="0" err="1" smtClean="0"/>
              <a:t>KGA-k</a:t>
            </a:r>
            <a:r>
              <a:rPr lang="hu-HU" dirty="0" smtClean="0"/>
              <a:t> és nagykövetségek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67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Kárpát-medencei Gazdasági Régió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22 képviselet – 20 megkezdte működését</a:t>
            </a:r>
          </a:p>
          <a:p>
            <a:pPr lvl="0"/>
            <a:r>
              <a:rPr lang="hu-HU" dirty="0" smtClean="0"/>
              <a:t>Hálózat kialakításának oka</a:t>
            </a:r>
          </a:p>
          <a:p>
            <a:pPr lvl="0"/>
            <a:r>
              <a:rPr lang="hu-HU" dirty="0" smtClean="0"/>
              <a:t>Egységes gazdasági környezet kialakítása</a:t>
            </a:r>
          </a:p>
          <a:p>
            <a:pPr lvl="0"/>
            <a:r>
              <a:rPr lang="hu-HU" dirty="0" smtClean="0"/>
              <a:t>Termelési együttműködések, határon túli árualap felkutatása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08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err="1" smtClean="0"/>
              <a:t>Enterprise</a:t>
            </a:r>
            <a:r>
              <a:rPr lang="hu-HU" dirty="0" smtClean="0"/>
              <a:t> Europe Network (EEN)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EEN által nyújtott szolgáltatások</a:t>
            </a:r>
          </a:p>
          <a:p>
            <a:pPr lvl="0"/>
            <a:r>
              <a:rPr lang="hu-HU" dirty="0" smtClean="0"/>
              <a:t>Több mint 60 országot lefedő kapcsolatrendszer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8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Az MNKH szakmai tevékenysége –Export Expressz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buClr>
                <a:schemeClr val="bg1"/>
              </a:buClr>
              <a:buSzPct val="70000"/>
              <a:buFontTx/>
              <a:buChar char="-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Három pillérre épül</a:t>
            </a:r>
          </a:p>
          <a:p>
            <a:pPr lvl="1"/>
            <a:r>
              <a:rPr lang="hu-HU" dirty="0" smtClean="0"/>
              <a:t>Kínálatorientált exportstratégia</a:t>
            </a:r>
          </a:p>
          <a:p>
            <a:pPr lvl="1"/>
            <a:r>
              <a:rPr lang="hu-HU" dirty="0" smtClean="0"/>
              <a:t>Innovatív vállalkozások és </a:t>
            </a:r>
            <a:r>
              <a:rPr lang="hu-HU" dirty="0" err="1" smtClean="0"/>
              <a:t>startupok</a:t>
            </a:r>
            <a:r>
              <a:rPr lang="hu-HU" dirty="0" smtClean="0"/>
              <a:t> külpiacra segítése</a:t>
            </a:r>
          </a:p>
          <a:p>
            <a:pPr lvl="1"/>
            <a:r>
              <a:rPr lang="hu-HU" dirty="0" smtClean="0"/>
              <a:t>Határon túli magyar üzletemberek bevonása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12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Minden magyar vállalkozásnak tudunk segíteni – Kétlépcsős, cégre szabott szolgáltatáscsomag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Az export piacra lépés bármely fázisában lévő cégnek tudunk segíteni</a:t>
            </a:r>
          </a:p>
          <a:p>
            <a:pPr lvl="0"/>
            <a:r>
              <a:rPr lang="hu-HU" dirty="0" smtClean="0"/>
              <a:t>Első lépcső - Partner Portál + példák </a:t>
            </a:r>
          </a:p>
          <a:p>
            <a:pPr lvl="0"/>
            <a:r>
              <a:rPr lang="hu-HU" dirty="0" smtClean="0"/>
              <a:t>Második lépcső + példák</a:t>
            </a:r>
          </a:p>
          <a:p>
            <a:pPr lvl="0"/>
            <a:r>
              <a:rPr lang="hu-HU" dirty="0" smtClean="0"/>
              <a:t>Határon túli magyar vállalkozások számára is elérhető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98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Iparágak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Ide még várok anyagot Edittől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97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Új iparágak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buClr>
                <a:schemeClr val="bg1"/>
              </a:buClr>
              <a:buSzPct val="70000"/>
              <a:buFontTx/>
              <a:buChar char="-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Dinamikusan fejlődő és magas hozzáadott értéket képviselő iparágak</a:t>
            </a:r>
          </a:p>
          <a:p>
            <a:pPr lvl="1"/>
            <a:r>
              <a:rPr lang="hu-HU" dirty="0" smtClean="0"/>
              <a:t>Oktatás</a:t>
            </a:r>
          </a:p>
          <a:p>
            <a:pPr lvl="1"/>
            <a:r>
              <a:rPr lang="hu-HU" dirty="0" smtClean="0"/>
              <a:t>Kulturális és kreatívipar</a:t>
            </a:r>
          </a:p>
          <a:p>
            <a:pPr lvl="1"/>
            <a:r>
              <a:rPr lang="hu-HU" dirty="0" smtClean="0"/>
              <a:t>Sportdiplomácia</a:t>
            </a:r>
          </a:p>
          <a:p>
            <a:pPr lvl="1"/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97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Oktatás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A jövőbeli fejlődés alapja</a:t>
            </a:r>
          </a:p>
          <a:p>
            <a:pPr lvl="0"/>
            <a:r>
              <a:rPr lang="hu-HU" dirty="0" smtClean="0"/>
              <a:t>Stipendium Hungaricum ösztöndíj – külföldi diákokat fogadunk, értékes tudásra tesz szert, visszatérve alkalmazza azt</a:t>
            </a:r>
          </a:p>
          <a:p>
            <a:pPr lvl="0"/>
            <a:r>
              <a:rPr lang="hu-HU" dirty="0" smtClean="0"/>
              <a:t>Gazdasági kapcsolatok fellendülése</a:t>
            </a:r>
          </a:p>
          <a:p>
            <a:pPr lvl="0"/>
            <a:r>
              <a:rPr lang="hu-HU" dirty="0" smtClean="0"/>
              <a:t>Felsőoktatás export koncepciójának átgondolása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80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Kulturális és kreatívipar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Indokoltság: Foglalkoztatottság, GDP hozzájárulás</a:t>
            </a:r>
          </a:p>
          <a:p>
            <a:pPr lvl="0"/>
            <a:r>
              <a:rPr lang="hu-HU" dirty="0" smtClean="0"/>
              <a:t>Példa: </a:t>
            </a:r>
            <a:r>
              <a:rPr lang="hu-HU" dirty="0" err="1" smtClean="0"/>
              <a:t>Vendome</a:t>
            </a:r>
            <a:r>
              <a:rPr lang="hu-HU" dirty="0" smtClean="0"/>
              <a:t> </a:t>
            </a:r>
            <a:r>
              <a:rPr lang="hu-HU" dirty="0" err="1" smtClean="0"/>
              <a:t>Luxury</a:t>
            </a:r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25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Sportdiplomácia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Legnagyobb növekedési potenciállal rendelkező szektor</a:t>
            </a:r>
          </a:p>
          <a:p>
            <a:pPr lvl="0"/>
            <a:r>
              <a:rPr lang="hu-HU" dirty="0" smtClean="0"/>
              <a:t>Cél:</a:t>
            </a:r>
          </a:p>
          <a:p>
            <a:pPr lvl="1"/>
            <a:r>
              <a:rPr lang="hu-HU" dirty="0" smtClean="0"/>
              <a:t>Magyarország mint sportnemzet</a:t>
            </a:r>
          </a:p>
          <a:p>
            <a:pPr lvl="1"/>
            <a:r>
              <a:rPr lang="hu-HU" dirty="0" smtClean="0"/>
              <a:t>Hazai sportágazat szereplőinek </a:t>
            </a:r>
            <a:r>
              <a:rPr lang="hu-HU" dirty="0" err="1" smtClean="0"/>
              <a:t>megismeretetése</a:t>
            </a:r>
            <a:r>
              <a:rPr lang="hu-HU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32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Magyarország történelmének mérföldkövei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1995: Kereskedelmi Világszervezet</a:t>
            </a:r>
          </a:p>
          <a:p>
            <a:pPr lvl="0"/>
            <a:r>
              <a:rPr lang="hu-HU" dirty="0" smtClean="0"/>
              <a:t>1999: NATO</a:t>
            </a:r>
          </a:p>
          <a:p>
            <a:pPr lvl="0"/>
            <a:r>
              <a:rPr lang="hu-HU" dirty="0" smtClean="0"/>
              <a:t>2004: Európai Unió</a:t>
            </a:r>
          </a:p>
          <a:p>
            <a:pPr lvl="1"/>
            <a:r>
              <a:rPr lang="hu-HU" dirty="0" smtClean="0"/>
              <a:t>-2011: Soros elnökség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49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Saját </a:t>
            </a:r>
            <a:r>
              <a:rPr lang="hu-HU" dirty="0" err="1" smtClean="0"/>
              <a:t>brandek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MNKH Exportakadémia – edukáció</a:t>
            </a:r>
          </a:p>
          <a:p>
            <a:pPr lvl="0"/>
            <a:r>
              <a:rPr lang="hu-HU" dirty="0" err="1" smtClean="0"/>
              <a:t>InnoTrade</a:t>
            </a:r>
            <a:r>
              <a:rPr lang="hu-HU" dirty="0" smtClean="0"/>
              <a:t> – </a:t>
            </a:r>
            <a:r>
              <a:rPr lang="hu-HU" dirty="0" err="1" smtClean="0"/>
              <a:t>startupok</a:t>
            </a:r>
            <a:r>
              <a:rPr lang="hu-HU" dirty="0" smtClean="0"/>
              <a:t> segítése</a:t>
            </a:r>
          </a:p>
          <a:p>
            <a:pPr lvl="0"/>
            <a:r>
              <a:rPr lang="hu-HU" dirty="0" smtClean="0"/>
              <a:t>Áldomás – minőségi magyar élelmiszerek népszerűsítése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56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Képzés és inkubáció – MNKH Exportakadémia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Képzések célja, témák</a:t>
            </a:r>
          </a:p>
          <a:p>
            <a:pPr lvl="0"/>
            <a:r>
              <a:rPr lang="hu-HU" dirty="0" smtClean="0"/>
              <a:t>Exportakadémia</a:t>
            </a:r>
          </a:p>
          <a:p>
            <a:pPr lvl="0"/>
            <a:r>
              <a:rPr lang="hu-HU" dirty="0" smtClean="0"/>
              <a:t>Számadatok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91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err="1" smtClean="0"/>
              <a:t>InnoTrade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Program indokoltsága</a:t>
            </a:r>
          </a:p>
          <a:p>
            <a:pPr lvl="0"/>
            <a:r>
              <a:rPr lang="hu-HU" dirty="0" smtClean="0"/>
              <a:t>Program lényege</a:t>
            </a:r>
          </a:p>
          <a:p>
            <a:pPr lvl="0"/>
            <a:r>
              <a:rPr lang="hu-HU" dirty="0" smtClean="0"/>
              <a:t>Eredmények – számok</a:t>
            </a:r>
          </a:p>
          <a:p>
            <a:pPr lvl="0"/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75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err="1" smtClean="0"/>
              <a:t>InnoTrade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Videó (angol nyelvű kellene én csak magyart találtam, Lacival egyeztetem)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1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err="1" smtClean="0"/>
              <a:t>InnoTrade</a:t>
            </a:r>
            <a:r>
              <a:rPr lang="hu-HU" dirty="0" smtClean="0"/>
              <a:t> a tengeren túl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Berkeley együttműködés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34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Áldomás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Áldomás létrehozása</a:t>
            </a:r>
          </a:p>
          <a:p>
            <a:pPr lvl="0"/>
            <a:r>
              <a:rPr lang="hu-HU" dirty="0" smtClean="0"/>
              <a:t>Fogyasztóbarát védjegy</a:t>
            </a:r>
          </a:p>
          <a:p>
            <a:pPr lvl="0"/>
            <a:r>
              <a:rPr lang="hu-HU" dirty="0" smtClean="0"/>
              <a:t>Termékek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05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Áldomás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Bemutatkozó film – angol hosszú 2 perc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87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Integrált megoldások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4000 vállalkozás – kiváló termék és szolgáltatásbázis </a:t>
            </a:r>
          </a:p>
          <a:p>
            <a:pPr lvl="0"/>
            <a:r>
              <a:rPr lang="hu-HU" dirty="0" smtClean="0"/>
              <a:t>Komplex megoldások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975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err="1" smtClean="0"/>
              <a:t>Multiszektorális</a:t>
            </a:r>
            <a:r>
              <a:rPr lang="hu-HU" dirty="0" smtClean="0"/>
              <a:t> koncepció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Koszovói partner</a:t>
            </a:r>
          </a:p>
          <a:p>
            <a:pPr lvl="0"/>
            <a:r>
              <a:rPr lang="hu-HU" dirty="0" smtClean="0"/>
              <a:t>200 hektáros meggy ültetvény </a:t>
            </a:r>
          </a:p>
          <a:p>
            <a:pPr lvl="0"/>
            <a:r>
              <a:rPr lang="hu-HU" dirty="0" smtClean="0"/>
              <a:t>Kapcsolódó informatika és gépipar bemutatása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1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Integrált szemlélet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err="1" smtClean="0"/>
              <a:t>Smart</a:t>
            </a:r>
            <a:r>
              <a:rPr lang="hu-HU" dirty="0" smtClean="0"/>
              <a:t> City, </a:t>
            </a:r>
            <a:r>
              <a:rPr lang="hu-HU" dirty="0" err="1" smtClean="0"/>
              <a:t>Build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City</a:t>
            </a:r>
            <a:r>
              <a:rPr lang="hu-HU" dirty="0" smtClean="0"/>
              <a:t>, </a:t>
            </a:r>
            <a:r>
              <a:rPr lang="hu-HU" dirty="0" err="1" smtClean="0"/>
              <a:t>Safe</a:t>
            </a:r>
            <a:r>
              <a:rPr lang="hu-HU" dirty="0" smtClean="0"/>
              <a:t> </a:t>
            </a:r>
            <a:r>
              <a:rPr lang="hu-HU" dirty="0" err="1" smtClean="0"/>
              <a:t>City</a:t>
            </a:r>
            <a:endParaRPr lang="hu-HU" dirty="0" smtClean="0"/>
          </a:p>
          <a:p>
            <a:pPr lvl="0"/>
            <a:r>
              <a:rPr lang="hu-HU" dirty="0" smtClean="0"/>
              <a:t>10-12 partner egymást kiegészítő termékei és szolgáltatásai</a:t>
            </a:r>
          </a:p>
          <a:p>
            <a:pPr lvl="0"/>
            <a:r>
              <a:rPr lang="hu-HU" dirty="0" smtClean="0"/>
              <a:t>Példa: </a:t>
            </a:r>
            <a:r>
              <a:rPr lang="hu-HU" dirty="0" err="1" smtClean="0"/>
              <a:t>Vaughan</a:t>
            </a:r>
            <a:r>
              <a:rPr lang="hu-HU" dirty="0" smtClean="0"/>
              <a:t> - kórházépítés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01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Magyarország: Kapu Európára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Központi földrajzi elhelyezkedés (Négy fő szállítási folyosó)</a:t>
            </a:r>
          </a:p>
          <a:p>
            <a:pPr lvl="0"/>
            <a:r>
              <a:rPr lang="hu-HU" dirty="0" smtClean="0"/>
              <a:t>2015 millió fős Európai uniós piac és 2015 millió fős nyugat-balkáni piac elérése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3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Technológia transzfer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Példa: Kambodzsa – mangó feldolgozó technológia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1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Összefoglaló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- Globális hálózat </a:t>
            </a:r>
          </a:p>
          <a:p>
            <a:pPr lvl="1"/>
            <a:r>
              <a:rPr lang="hu-HU" dirty="0" smtClean="0"/>
              <a:t>Közép-európai Gazdasági Régió</a:t>
            </a:r>
          </a:p>
          <a:p>
            <a:pPr lvl="1"/>
            <a:r>
              <a:rPr lang="hu-HU" dirty="0" smtClean="0"/>
              <a:t>EEN</a:t>
            </a:r>
          </a:p>
          <a:p>
            <a:pPr lvl="0"/>
            <a:r>
              <a:rPr lang="hu-HU" dirty="0" smtClean="0"/>
              <a:t>- Kétlépcsős, cégre szabott szolgáltatáscsomag</a:t>
            </a:r>
          </a:p>
          <a:p>
            <a:pPr lvl="0"/>
            <a:r>
              <a:rPr lang="hu-HU" dirty="0" smtClean="0"/>
              <a:t>- MNKH Exportakadémia, </a:t>
            </a:r>
            <a:r>
              <a:rPr lang="hu-HU" dirty="0" err="1" smtClean="0"/>
              <a:t>InnoTrade</a:t>
            </a:r>
            <a:r>
              <a:rPr lang="hu-HU" dirty="0" smtClean="0"/>
              <a:t>, Áldomás</a:t>
            </a:r>
          </a:p>
          <a:p>
            <a:pPr lvl="0"/>
            <a:r>
              <a:rPr lang="hu-HU" dirty="0" smtClean="0"/>
              <a:t>- Kiterjedt iparági struktúra</a:t>
            </a:r>
          </a:p>
          <a:p>
            <a:pPr lvl="1"/>
            <a:r>
              <a:rPr lang="hu-HU" dirty="0" smtClean="0"/>
              <a:t>Kiegészülve: oktatás, kulturális és kreatívipar, sportdiplomácia</a:t>
            </a:r>
          </a:p>
          <a:p>
            <a:pPr lvl="0"/>
            <a:r>
              <a:rPr lang="hu-HU" dirty="0" err="1" smtClean="0"/>
              <a:t>-Komplex</a:t>
            </a:r>
            <a:r>
              <a:rPr lang="hu-HU" dirty="0" smtClean="0"/>
              <a:t> megoldások</a:t>
            </a:r>
          </a:p>
          <a:p>
            <a:pPr lvl="1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53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090" y="4889500"/>
            <a:ext cx="4214185" cy="11586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7133771" y="4889500"/>
            <a:ext cx="4214185" cy="11586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2558090" y="2053938"/>
            <a:ext cx="4214185" cy="267427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hu-HU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7133771" y="2053938"/>
            <a:ext cx="4214185" cy="267427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66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 userDrawn="1"/>
        </p:nvSpPr>
        <p:spPr>
          <a:xfrm>
            <a:off x="0" y="-1"/>
            <a:ext cx="12208295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Kép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5" b="49199"/>
          <a:stretch/>
        </p:blipFill>
        <p:spPr>
          <a:xfrm>
            <a:off x="5189272" y="1477949"/>
            <a:ext cx="1829750" cy="1836751"/>
          </a:xfrm>
          <a:prstGeom prst="rect">
            <a:avLst/>
          </a:prstGeom>
        </p:spPr>
      </p:pic>
      <p:grpSp>
        <p:nvGrpSpPr>
          <p:cNvPr id="21" name="Csoportba foglalás 2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22" name="Háromszög 2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Háromszög 2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907788"/>
            <a:ext cx="9144000" cy="1193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61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37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9F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10" name="Téglalap 9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7" y="349059"/>
            <a:ext cx="1288628" cy="1454340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929C-0B76-4594-B548-75E3DDB6331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58090" y="4889500"/>
            <a:ext cx="4214185" cy="11586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133771" y="4889500"/>
            <a:ext cx="4214185" cy="11586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2558090" y="2053938"/>
            <a:ext cx="4214185" cy="267427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hu-HU" dirty="0"/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7133771" y="2053938"/>
            <a:ext cx="4214185" cy="267427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buClr>
                <a:schemeClr val="bg1"/>
              </a:buClr>
              <a:buSzPct val="70000"/>
              <a:buFont typeface="Courier New" panose="02070309020205020404" pitchFamily="49" charset="0"/>
              <a:buChar char="o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85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Új külgazdasági stratégia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Telített uniós piac</a:t>
            </a:r>
          </a:p>
          <a:p>
            <a:pPr lvl="0"/>
            <a:r>
              <a:rPr lang="hu-HU" dirty="0" smtClean="0"/>
              <a:t>Keleti és Déli Nyitás </a:t>
            </a:r>
          </a:p>
          <a:p>
            <a:pPr lvl="1"/>
            <a:r>
              <a:rPr lang="hu-HU" dirty="0" err="1" smtClean="0"/>
              <a:t>-Cél</a:t>
            </a:r>
            <a:r>
              <a:rPr lang="hu-HU" dirty="0" smtClean="0"/>
              <a:t>:	EU országokba irányuló exportfüggőség csökkentése</a:t>
            </a:r>
          </a:p>
          <a:p>
            <a:pPr lvl="1"/>
            <a:r>
              <a:rPr lang="hu-HU" dirty="0" smtClean="0"/>
              <a:t>		magyar vállalkozások exportvolumenének növelése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66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Keleti és Déli Nyitás eredményei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2010 után az EU-ba irányuló export a korábbi 80-85%-ról 80% alá csökkent</a:t>
            </a:r>
          </a:p>
          <a:p>
            <a:pPr lvl="0"/>
            <a:r>
              <a:rPr lang="hu-HU" dirty="0" smtClean="0"/>
              <a:t>V4 országok tekintetében Lengyelországgal állunk egy szinten, megelőzzük Csehországot és Szlovákiát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716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2015. a rekordok éve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Export: 90,5 milliárd euró – 7%-os növekedés</a:t>
            </a:r>
          </a:p>
          <a:p>
            <a:pPr lvl="0"/>
            <a:r>
              <a:rPr lang="hu-HU" dirty="0" smtClean="0"/>
              <a:t>Külkereskedelmi többlet: 2,3 milliárd euróval 8,6 milliárd euróra nőtt</a:t>
            </a:r>
          </a:p>
          <a:p>
            <a:pPr lvl="0"/>
            <a:r>
              <a:rPr lang="hu-HU" dirty="0" smtClean="0"/>
              <a:t>2016 első felében 3,3%-kal nőtt a kivitel 2015 azonos időszakához képest</a:t>
            </a:r>
          </a:p>
          <a:p>
            <a:pPr lvl="0"/>
            <a:r>
              <a:rPr lang="hu-HU" dirty="0" smtClean="0"/>
              <a:t>2016 külkereskedelmi mérleg: 2016-ra még várom az adatokat</a:t>
            </a:r>
          </a:p>
          <a:p>
            <a:pPr lvl="0"/>
            <a:r>
              <a:rPr lang="hu-HU" dirty="0" smtClean="0"/>
              <a:t>A rekord számos háttérintézmény sikere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Integrált intézményi struktúra: Szoros együttműködés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KKM háttérintézmények</a:t>
            </a:r>
          </a:p>
          <a:p>
            <a:pPr lvl="1"/>
            <a:r>
              <a:rPr lang="hu-HU" dirty="0" smtClean="0"/>
              <a:t>EXIM</a:t>
            </a:r>
          </a:p>
          <a:p>
            <a:pPr lvl="1"/>
            <a:r>
              <a:rPr lang="hu-HU" dirty="0" smtClean="0"/>
              <a:t>HIPA</a:t>
            </a:r>
          </a:p>
          <a:p>
            <a:pPr lvl="1"/>
            <a:r>
              <a:rPr lang="hu-HU" dirty="0" smtClean="0"/>
              <a:t>KGA hálózat</a:t>
            </a:r>
          </a:p>
          <a:p>
            <a:pPr lvl="1"/>
            <a:r>
              <a:rPr lang="hu-HU" dirty="0" smtClean="0"/>
              <a:t>MNKH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162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A Magyar Nemzeti Kereskedőház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Vízió</a:t>
            </a:r>
          </a:p>
          <a:p>
            <a:pPr lvl="0"/>
            <a:r>
              <a:rPr lang="hu-HU" dirty="0" smtClean="0"/>
              <a:t>Misszió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47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-1"/>
            <a:ext cx="2075543" cy="6858001"/>
          </a:xfrm>
          <a:prstGeom prst="rect">
            <a:avLst/>
          </a:prstGeom>
          <a:solidFill>
            <a:srgbClr val="F3F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/>
          <a:stretch/>
        </p:blipFill>
        <p:spPr>
          <a:xfrm>
            <a:off x="1673" y="2276533"/>
            <a:ext cx="5308600" cy="4283654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2075543" y="0"/>
            <a:ext cx="10116457" cy="6858000"/>
          </a:xfrm>
          <a:prstGeom prst="rect">
            <a:avLst/>
          </a:prstGeom>
          <a:solidFill>
            <a:srgbClr val="CDC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349060"/>
            <a:ext cx="1190660" cy="1454339"/>
          </a:xfrm>
          <a:prstGeom prst="rect">
            <a:avLst/>
          </a:prstGeom>
        </p:spPr>
      </p:pic>
      <p:grpSp>
        <p:nvGrpSpPr>
          <p:cNvPr id="11" name="Csoportba foglalás 10"/>
          <p:cNvGrpSpPr>
            <a:grpSpLocks noChangeAspect="1"/>
          </p:cNvGrpSpPr>
          <p:nvPr userDrawn="1"/>
        </p:nvGrpSpPr>
        <p:grpSpPr>
          <a:xfrm>
            <a:off x="11087906" y="6266953"/>
            <a:ext cx="1120389" cy="591047"/>
            <a:chOff x="5728506" y="1910853"/>
            <a:chExt cx="3228755" cy="1703289"/>
          </a:xfrm>
        </p:grpSpPr>
        <p:sp>
          <p:nvSpPr>
            <p:cNvPr id="12" name="Háromszög 11"/>
            <p:cNvSpPr/>
            <p:nvPr/>
          </p:nvSpPr>
          <p:spPr>
            <a:xfrm>
              <a:off x="7335406" y="2755899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378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áromszög 12"/>
            <p:cNvSpPr/>
            <p:nvPr/>
          </p:nvSpPr>
          <p:spPr>
            <a:xfrm>
              <a:off x="5728506" y="1910853"/>
              <a:ext cx="1621855" cy="858243"/>
            </a:xfrm>
            <a:prstGeom prst="triangle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Kép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8"/>
          <a:stretch/>
        </p:blipFill>
        <p:spPr>
          <a:xfrm>
            <a:off x="2432051" y="1695450"/>
            <a:ext cx="9759950" cy="11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58090" y="1149350"/>
            <a:ext cx="8795709" cy="546100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 smtClean="0"/>
              <a:t>Eredményeink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8090" y="2147734"/>
            <a:ext cx="8795710" cy="390043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Tx/>
              <a:buChar char="-"/>
              <a:defRPr sz="2400" baseline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Clr>
                <a:schemeClr val="bg1"/>
              </a:buClr>
              <a:buSzPct val="70000"/>
              <a:buFontTx/>
              <a:buNone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  <a:lvl5pPr marL="2057400" indent="-2286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u-HU" dirty="0" smtClean="0"/>
              <a:t>Közel 4000 vállalkozással állunk kapcsolatban</a:t>
            </a:r>
          </a:p>
          <a:p>
            <a:pPr lvl="0"/>
            <a:r>
              <a:rPr lang="hu-HU" dirty="0" smtClean="0"/>
              <a:t>2015. évi számadatok (üzleti lehetőségek, kiállítások, kiállítók, </a:t>
            </a:r>
            <a:r>
              <a:rPr lang="hu-HU" dirty="0" err="1" smtClean="0"/>
              <a:t>GVB-k</a:t>
            </a:r>
            <a:r>
              <a:rPr lang="hu-HU" dirty="0" smtClean="0"/>
              <a:t>, üzleti fórumok, miniszterelnöki utak)</a:t>
            </a:r>
          </a:p>
          <a:p>
            <a:pPr lvl="0"/>
            <a:r>
              <a:rPr lang="hu-HU" dirty="0" smtClean="0"/>
              <a:t>2016. évi számadatok (miniszterelnöki utak, üzleti fórumok, kiállítások és kiállítók)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075542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041293-533E-4153-9854-B936CA1ABBF1}" type="datetimeFigureOut">
              <a:rPr lang="hu-HU" smtClean="0"/>
              <a:pPr/>
              <a:t>2017.06.07.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8089" y="6356350"/>
            <a:ext cx="747128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7270" y="6356350"/>
            <a:ext cx="84434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2BFE553-FD87-4F07-9B6A-CFA4E80190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37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4927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8D95-F43B-4BE7-A16E-CD94D9722850}" type="datetimeFigureOut">
              <a:rPr lang="hu-HU" smtClean="0"/>
              <a:t>2017.06.07.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85BB-ECFA-4001-848D-686CEA4D71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0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681" r:id="rId32"/>
    <p:sldLayoutId id="2147483682" r:id="rId33"/>
    <p:sldLayoutId id="2147483712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cwukqofvc&amp;feature=youtu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adehouse.h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0386"/>
            <a:ext cx="9144000" cy="788401"/>
          </a:xfrm>
        </p:spPr>
        <p:txBody>
          <a:bodyPr>
            <a:noAutofit/>
          </a:bodyPr>
          <a:lstStyle/>
          <a:p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 </a:t>
            </a:r>
            <a:r>
              <a:rPr lang="hu-HU" sz="2800" b="1" dirty="0"/>
              <a:t>IX. Bajai Gabona Partnerség Találkozó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2017. június 8.</a:t>
            </a:r>
            <a:endParaRPr lang="hu-HU" sz="2800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524000" y="4837336"/>
            <a:ext cx="9144000" cy="788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rgbClr val="47474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u-HU" sz="3600" dirty="0" smtClean="0"/>
              <a:t>Lehetőséget teremtünk, képességet fejlesztünk!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30728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MNKH és mezőgazdasági export sikertörténetek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Teljes körű szakmai támogatás az MNKH-tól</a:t>
            </a:r>
          </a:p>
          <a:p>
            <a:r>
              <a:rPr lang="hu-HU" dirty="0" smtClean="0"/>
              <a:t>Búzaliszt Kínába</a:t>
            </a:r>
          </a:p>
          <a:p>
            <a:r>
              <a:rPr lang="hu-HU" dirty="0" smtClean="0"/>
              <a:t>Gyümölcs- és zöldségültetvények Azerbajdzsánba és Oroszországba</a:t>
            </a:r>
          </a:p>
          <a:p>
            <a:r>
              <a:rPr lang="hu-HU" dirty="0"/>
              <a:t>Prémium libamáj </a:t>
            </a:r>
            <a:r>
              <a:rPr lang="hu-HU" dirty="0" smtClean="0"/>
              <a:t>Kambodzsába</a:t>
            </a:r>
          </a:p>
          <a:p>
            <a:r>
              <a:rPr lang="hu-HU" dirty="0" smtClean="0"/>
              <a:t>Fagyasztott </a:t>
            </a:r>
            <a:r>
              <a:rPr lang="hu-HU" dirty="0"/>
              <a:t>kacsa- és libamáj exportja </a:t>
            </a:r>
            <a:r>
              <a:rPr lang="hu-HU" dirty="0" smtClean="0"/>
              <a:t>Dél-Koreába</a:t>
            </a:r>
          </a:p>
          <a:p>
            <a:r>
              <a:rPr lang="hu-HU" dirty="0" smtClean="0"/>
              <a:t>Marhahús export Kínába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36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Áldomás</a:t>
            </a:r>
            <a:endParaRPr lang="hu-HU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558090" y="2147734"/>
            <a:ext cx="8795710" cy="3900430"/>
          </a:xfrm>
        </p:spPr>
        <p:txBody>
          <a:bodyPr/>
          <a:lstStyle/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Az Áldomás közösségi márka célja eljuttatni a kiváló minőségű magyar élelmiszereket a hazai és külpiaci fogyasztókhoz </a:t>
            </a:r>
            <a:endParaRPr lang="hu-HU" sz="2800" dirty="0"/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Széleskörű szakmai és termelői összefogás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Prémium kategóriás termékek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GMO mentesség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Szigorúan ellenőrzött minősítési folyamat</a:t>
            </a:r>
          </a:p>
          <a:p>
            <a:pPr lvl="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hu-HU" sz="2800" dirty="0" smtClean="0"/>
              <a:t>Folyamatosan bővülő termékportfolió </a:t>
            </a:r>
            <a:endParaRPr lang="hu-HU" sz="2800" dirty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11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558090" y="1149350"/>
            <a:ext cx="8795709" cy="546100"/>
          </a:xfrm>
        </p:spPr>
        <p:txBody>
          <a:bodyPr/>
          <a:lstStyle/>
          <a:p>
            <a:r>
              <a:rPr lang="hu-HU" dirty="0" smtClean="0">
                <a:solidFill>
                  <a:srgbClr val="FFFFFF"/>
                </a:solidFill>
              </a:rPr>
              <a:t>Mi a jó étel titka?</a:t>
            </a:r>
            <a:endParaRPr lang="hu-HU" dirty="0"/>
          </a:p>
        </p:txBody>
      </p:sp>
      <p:pic>
        <p:nvPicPr>
          <p:cNvPr id="6" name="Tartalom helye 6">
            <a:hlinkClick r:id="rId3"/>
          </p:cNvPr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8284" y="2087467"/>
            <a:ext cx="7795319" cy="43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692439"/>
            <a:ext cx="9144000" cy="2062297"/>
          </a:xfrm>
        </p:spPr>
        <p:txBody>
          <a:bodyPr>
            <a:noAutofit/>
          </a:bodyPr>
          <a:lstStyle/>
          <a:p>
            <a:r>
              <a:rPr lang="hu-HU" sz="1800" b="1" dirty="0">
                <a:solidFill>
                  <a:srgbClr val="4F4F4F"/>
                </a:solidFill>
              </a:rPr>
              <a:t>MNKH Magyar Nemzeti Kereskedőház </a:t>
            </a:r>
            <a:r>
              <a:rPr lang="hu-HU" sz="1800" b="1" dirty="0" err="1">
                <a:solidFill>
                  <a:srgbClr val="4F4F4F"/>
                </a:solidFill>
              </a:rPr>
              <a:t>Zrt</a:t>
            </a:r>
            <a:r>
              <a:rPr lang="hu-HU" sz="1800" b="1" dirty="0">
                <a:solidFill>
                  <a:srgbClr val="4F4F4F"/>
                </a:solidFill>
              </a:rPr>
              <a:t>.</a:t>
            </a:r>
            <a:br>
              <a:rPr lang="hu-HU" sz="1800" b="1" dirty="0">
                <a:solidFill>
                  <a:srgbClr val="4F4F4F"/>
                </a:solidFill>
              </a:rPr>
            </a:br>
            <a:r>
              <a:rPr lang="hu-HU" sz="1800" dirty="0">
                <a:solidFill>
                  <a:srgbClr val="4F4F4F"/>
                </a:solidFill>
              </a:rPr>
              <a:t>1095 Budapest, Ipar utca 5.</a:t>
            </a:r>
            <a:br>
              <a:rPr lang="hu-HU" sz="1800" dirty="0">
                <a:solidFill>
                  <a:srgbClr val="4F4F4F"/>
                </a:solidFill>
              </a:rPr>
            </a:br>
            <a:r>
              <a:rPr lang="hu-HU" sz="1800" dirty="0">
                <a:solidFill>
                  <a:srgbClr val="4F4F4F"/>
                </a:solidFill>
              </a:rPr>
              <a:t>Down </a:t>
            </a:r>
            <a:r>
              <a:rPr lang="hu-HU" sz="1800" dirty="0" err="1">
                <a:solidFill>
                  <a:srgbClr val="4F4F4F"/>
                </a:solidFill>
              </a:rPr>
              <a:t>Town</a:t>
            </a:r>
            <a:r>
              <a:rPr lang="hu-HU" sz="1800" dirty="0">
                <a:solidFill>
                  <a:srgbClr val="4F4F4F"/>
                </a:solidFill>
              </a:rPr>
              <a:t> Irodaház</a:t>
            </a:r>
            <a:br>
              <a:rPr lang="hu-HU" sz="1800" dirty="0">
                <a:solidFill>
                  <a:srgbClr val="4F4F4F"/>
                </a:solidFill>
              </a:rPr>
            </a:br>
            <a:r>
              <a:rPr lang="hu-HU" sz="1800" dirty="0">
                <a:solidFill>
                  <a:srgbClr val="4F4F4F"/>
                </a:solidFill>
              </a:rPr>
              <a:t/>
            </a:r>
            <a:br>
              <a:rPr lang="hu-HU" sz="1800" dirty="0">
                <a:solidFill>
                  <a:srgbClr val="4F4F4F"/>
                </a:solidFill>
              </a:rPr>
            </a:br>
            <a:r>
              <a:rPr lang="hu-HU" sz="1800" dirty="0">
                <a:solidFill>
                  <a:srgbClr val="4F4F4F"/>
                </a:solidFill>
              </a:rPr>
              <a:t>Telefon: +36 1 810-1600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solidFill>
                  <a:srgbClr val="4F4F4F"/>
                </a:solidFill>
              </a:rPr>
              <a:t>Email:</a:t>
            </a:r>
            <a:r>
              <a:rPr lang="hu-HU" sz="1800" dirty="0"/>
              <a:t> </a:t>
            </a:r>
            <a:r>
              <a:rPr lang="hu-HU" sz="1800" dirty="0">
                <a:hlinkClick r:id="rId3"/>
              </a:rPr>
              <a:t>info@</a:t>
            </a:r>
            <a:r>
              <a:rPr lang="hu-HU" sz="1800" dirty="0" err="1">
                <a:hlinkClick r:id="rId3"/>
              </a:rPr>
              <a:t>tradehouse.hu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>
                <a:solidFill>
                  <a:srgbClr val="4F4F4F"/>
                </a:solidFill>
              </a:rPr>
              <a:t>Fax: +36 1 810-1601</a:t>
            </a:r>
            <a:r>
              <a:rPr lang="hu-HU" sz="1800" dirty="0"/>
              <a:t/>
            </a:r>
            <a:br>
              <a:rPr lang="hu-HU" sz="1800" dirty="0"/>
            </a:b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528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558090" y="1149350"/>
            <a:ext cx="8795709" cy="546100"/>
          </a:xfrm>
        </p:spPr>
        <p:txBody>
          <a:bodyPr/>
          <a:lstStyle/>
          <a:p>
            <a:r>
              <a:rPr lang="hu-HU" dirty="0"/>
              <a:t>Integrált külgazdasági intézményi struktúra</a:t>
            </a:r>
          </a:p>
        </p:txBody>
      </p:sp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2558090" y="2147734"/>
            <a:ext cx="8795710" cy="4557866"/>
          </a:xfrm>
        </p:spPr>
        <p:txBody>
          <a:bodyPr/>
          <a:lstStyle/>
          <a:p>
            <a:pPr algn="just"/>
            <a:r>
              <a:rPr lang="hu-HU" sz="2800" dirty="0"/>
              <a:t>Külgazdasági és Külügyminisztérium → magyar külgazdasági stratégia megvalósítása</a:t>
            </a:r>
          </a:p>
          <a:p>
            <a:pPr algn="just"/>
            <a:r>
              <a:rPr lang="hu-HU" sz="2800" dirty="0"/>
              <a:t>Integrált háttérintézményi struktúra </a:t>
            </a:r>
          </a:p>
          <a:p>
            <a:pPr marL="800100" lvl="3" indent="-34290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Eximbank</a:t>
            </a: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(finanszírozás</a:t>
            </a: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3" indent="-34290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Nemzeti Befektetési Ügynökség (befektetés ösztönzés</a:t>
            </a: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3" indent="-342900"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Nemzeti Kereskedőház (exportfejlesztés</a:t>
            </a: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49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558090" y="1149350"/>
            <a:ext cx="8795709" cy="546100"/>
          </a:xfrm>
        </p:spPr>
        <p:txBody>
          <a:bodyPr/>
          <a:lstStyle/>
          <a:p>
            <a:r>
              <a:rPr lang="hu-HU" dirty="0" smtClean="0"/>
              <a:t>A Magyar </a:t>
            </a:r>
            <a:r>
              <a:rPr lang="hu-HU" dirty="0"/>
              <a:t>Nemzeti </a:t>
            </a:r>
            <a:r>
              <a:rPr lang="hu-HU" dirty="0" smtClean="0"/>
              <a:t>Kereskedőházról</a:t>
            </a:r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"/>
          </p:nvPr>
        </p:nvSpPr>
        <p:spPr>
          <a:xfrm>
            <a:off x="2558090" y="2147734"/>
            <a:ext cx="8795710" cy="4557866"/>
          </a:xfrm>
        </p:spPr>
        <p:txBody>
          <a:bodyPr/>
          <a:lstStyle/>
          <a:p>
            <a:r>
              <a:rPr lang="hu-HU" sz="2800" dirty="0"/>
              <a:t>Állami exportfejlesztő intézmény</a:t>
            </a:r>
          </a:p>
          <a:p>
            <a:pPr algn="just"/>
            <a:r>
              <a:rPr lang="hu-HU" sz="2800" dirty="0"/>
              <a:t>Elsődleges cél: hozzájárulni a magyar vállalkozások exportképességének fejlesztéséhez, a magyar exportvolumen növeléséhez.</a:t>
            </a:r>
          </a:p>
          <a:p>
            <a:pPr marL="800100" lvl="5" indent="-342900">
              <a:spcBef>
                <a:spcPts val="1000"/>
              </a:spcBef>
              <a:buClr>
                <a:schemeClr val="bg1"/>
              </a:buClr>
            </a:pP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Képességfejlesztés</a:t>
            </a:r>
          </a:p>
          <a:p>
            <a:pPr marL="800100" lvl="5" indent="-342900">
              <a:spcBef>
                <a:spcPts val="1000"/>
              </a:spcBef>
              <a:buClr>
                <a:schemeClr val="bg1"/>
              </a:buClr>
            </a:pPr>
            <a:r>
              <a:rPr lang="hu-HU" sz="28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Lehetőség megteremtése</a:t>
            </a:r>
          </a:p>
        </p:txBody>
      </p:sp>
    </p:spTree>
    <p:extLst>
      <p:ext uri="{BB962C8B-B14F-4D97-AF65-F5344CB8AC3E}">
        <p14:creationId xmlns:p14="http://schemas.microsoft.com/office/powerpoint/2010/main" val="18790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Kétlépcsős, cégre szabott szolgáltatási portfolió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F4F4F"/>
                </a:solidFill>
              </a:rPr>
              <a:t>Első lépcső: Partner Portál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F4F4F"/>
                </a:solidFill>
              </a:rPr>
              <a:t>Második lépcső: cégre szabott szolgáltatáscsomag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F4F4F"/>
                </a:solidFill>
              </a:rPr>
              <a:t>Szolgáltatásaink határon túli magyar vállalkozások számára is elérhetők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4F4F4F"/>
                </a:solidFill>
              </a:rPr>
              <a:t>Integrált projektek exportja</a:t>
            </a:r>
            <a:endParaRPr lang="hu-HU" dirty="0" smtClean="0">
              <a:solidFill>
                <a:srgbClr val="4F4F4F"/>
              </a:solidFill>
            </a:endParaRPr>
          </a:p>
          <a:p>
            <a:pPr lvl="1"/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183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Kereskedőházaink hálózata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23" t="27141" r="17643" b="18316"/>
          <a:stretch/>
        </p:blipFill>
        <p:spPr>
          <a:xfrm>
            <a:off x="2814808" y="1915884"/>
            <a:ext cx="8031508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Kárpát-medencei irodahálózat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85" y="1823291"/>
            <a:ext cx="7118630" cy="5034709"/>
          </a:xfrm>
        </p:spPr>
      </p:pic>
    </p:spTree>
    <p:extLst>
      <p:ext uri="{BB962C8B-B14F-4D97-AF65-F5344CB8AC3E}">
        <p14:creationId xmlns:p14="http://schemas.microsoft.com/office/powerpoint/2010/main" val="38624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Kiemelt iparági bontásban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8090" y="2029097"/>
            <a:ext cx="8795710" cy="401906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Agrárgazdaság és élelmiszeripar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Egészségipar és </a:t>
            </a:r>
            <a:r>
              <a:rPr lang="hu-HU" dirty="0" err="1"/>
              <a:t>orvostechnológia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Gép-, elektronikai- és jármű ipar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Infokommunikáció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Környezetipar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Városfejlesztési </a:t>
            </a:r>
            <a:r>
              <a:rPr lang="hu-HU" dirty="0" smtClean="0"/>
              <a:t>megoldások</a:t>
            </a:r>
            <a:endParaRPr lang="hu-HU" dirty="0"/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Új fókuszterületek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4F4F4F"/>
                </a:solidFill>
              </a:rPr>
              <a:t>Oktatás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4F4F4F"/>
                </a:solidFill>
              </a:rPr>
              <a:t>Kultúra, </a:t>
            </a:r>
            <a:r>
              <a:rPr lang="hu-HU" dirty="0">
                <a:solidFill>
                  <a:srgbClr val="4F4F4F"/>
                </a:solidFill>
              </a:rPr>
              <a:t>Kreatívipar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4F4F4F"/>
                </a:solidFill>
              </a:rPr>
              <a:t>Sportgazdaság</a:t>
            </a:r>
            <a:endParaRPr lang="hu-HU" dirty="0">
              <a:solidFill>
                <a:srgbClr val="4F4F4F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Mezőgazdasági exportlehetőségek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8090" y="2147733"/>
            <a:ext cx="8795710" cy="415806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Magyarország: kiváló termékek és technológiai megoldások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smtClean="0"/>
              <a:t>Célpiacok és kapcsolódó lehetőségek: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Délkelet-Ázsia</a:t>
            </a:r>
            <a:r>
              <a:rPr lang="hu-HU" sz="2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technológia;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FÁK </a:t>
            </a:r>
            <a:r>
              <a:rPr lang="hu-HU" sz="2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országok: mezőgazdasági és élelmiszeripari </a:t>
            </a: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termékek, 			          agrártechnológiák; 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Európa</a:t>
            </a:r>
            <a:r>
              <a:rPr lang="hu-HU" sz="2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mezőgazdasági és élelmiszeripari </a:t>
            </a: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termékek;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Távol-Kelet</a:t>
            </a:r>
            <a:r>
              <a:rPr lang="hu-HU" sz="24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élelmiszeripari </a:t>
            </a:r>
            <a:r>
              <a:rPr lang="hu-HU" sz="2400" dirty="0" smtClean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termékek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14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Gabonaexport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Szántóföldi növénytermesztés jelentősége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Célpiacok</a:t>
            </a:r>
            <a:r>
              <a:rPr lang="hu-HU" dirty="0"/>
              <a:t>: </a:t>
            </a:r>
            <a:r>
              <a:rPr lang="hu-HU" dirty="0" smtClean="0"/>
              <a:t>elsősorban Európa (Olaszország</a:t>
            </a:r>
            <a:r>
              <a:rPr lang="hu-HU" dirty="0"/>
              <a:t>, Hollandia, Lengyelország, </a:t>
            </a:r>
            <a:r>
              <a:rPr lang="hu-HU" dirty="0" smtClean="0"/>
              <a:t>Bosznia-Hercegovina, </a:t>
            </a:r>
            <a:r>
              <a:rPr lang="hu-HU" dirty="0"/>
              <a:t>Németország, Svájc, </a:t>
            </a:r>
            <a:r>
              <a:rPr lang="hu-HU" dirty="0" smtClean="0"/>
              <a:t>Ausztria) </a:t>
            </a:r>
            <a:r>
              <a:rPr lang="hu-HU" dirty="0"/>
              <a:t>és a </a:t>
            </a:r>
            <a:r>
              <a:rPr lang="hu-HU" dirty="0" smtClean="0"/>
              <a:t>Közel-Kelet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Jelentős külpiaci kereslet, óriási piaci potenciál a gabonaexport területén 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pPr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5751936"/>
      </p:ext>
    </p:extLst>
  </p:cSld>
  <p:clrMapOvr>
    <a:masterClrMapping/>
  </p:clrMapOvr>
</p:sld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4640</TotalTime>
  <Words>276</Words>
  <Application>Microsoft Office PowerPoint</Application>
  <PresentationFormat>Szélesvásznú</PresentationFormat>
  <Paragraphs>74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Egyéni tervezés</vt:lpstr>
      <vt:lpstr>  IX. Bajai Gabona Partnerség Találkozó  2017. június 8.</vt:lpstr>
      <vt:lpstr>Integrált külgazdasági intézményi struktúra</vt:lpstr>
      <vt:lpstr>A Magyar Nemzeti Kereskedőházról</vt:lpstr>
      <vt:lpstr>Kétlépcsős, cégre szabott szolgáltatási portfolió</vt:lpstr>
      <vt:lpstr>Kereskedőházaink hálózata</vt:lpstr>
      <vt:lpstr>Kárpát-medencei irodahálózat</vt:lpstr>
      <vt:lpstr>Kiemelt iparági bontásban</vt:lpstr>
      <vt:lpstr>Mezőgazdasági exportlehetőségek</vt:lpstr>
      <vt:lpstr>Gabonaexport</vt:lpstr>
      <vt:lpstr>MNKH és mezőgazdasági export sikertörténetek</vt:lpstr>
      <vt:lpstr>Áldomás</vt:lpstr>
      <vt:lpstr>Mi a jó étel titka?</vt:lpstr>
      <vt:lpstr>MNKH Magyar Nemzeti Kereskedőház Zrt. 1095 Budapest, Ipar utca 5. Down Town Irodaház  Telefon: +36 1 810-1600 Email: info@tradehouse.hu Fax: +36 1 810-1601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Antal Zsuzsa</dc:creator>
  <cp:lastModifiedBy>Papp Renáta</cp:lastModifiedBy>
  <cp:revision>321</cp:revision>
  <dcterms:created xsi:type="dcterms:W3CDTF">2016-07-11T14:17:45Z</dcterms:created>
  <dcterms:modified xsi:type="dcterms:W3CDTF">2017-06-07T10:40:13Z</dcterms:modified>
</cp:coreProperties>
</file>