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15" r:id="rId2"/>
    <p:sldId id="326" r:id="rId3"/>
    <p:sldId id="368" r:id="rId4"/>
    <p:sldId id="386" r:id="rId5"/>
    <p:sldId id="387" r:id="rId6"/>
    <p:sldId id="388" r:id="rId7"/>
    <p:sldId id="389" r:id="rId8"/>
    <p:sldId id="331" r:id="rId9"/>
    <p:sldId id="390" r:id="rId10"/>
    <p:sldId id="391" r:id="rId11"/>
    <p:sldId id="392" r:id="rId12"/>
    <p:sldId id="393" r:id="rId13"/>
    <p:sldId id="260" r:id="rId14"/>
  </p:sldIdLst>
  <p:sldSz cx="9144000" cy="6858000" type="screen4x3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zetzky Márton" initials="OM" lastIdx="1" clrIdx="0"/>
  <p:cmAuthor id="1" name="Szabó Ágnes" initials="SÁ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5EA"/>
    <a:srgbClr val="7D1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Közepesen sötét stílus 4 – 5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8" autoAdjust="0"/>
    <p:restoredTop sz="90629" autoAdjust="0"/>
  </p:normalViewPr>
  <p:slideViewPr>
    <p:cSldViewPr snapToGrid="0" showGuides="1">
      <p:cViewPr varScale="1">
        <p:scale>
          <a:sx n="113" d="100"/>
          <a:sy n="113" d="100"/>
        </p:scale>
        <p:origin x="-22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-3342" y="-1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FEAAC-B847-4C9F-80E6-19F2998823DD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6023" y="9370868"/>
            <a:ext cx="2918136" cy="49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CCCD7-679B-4E07-9726-A193972D031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622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8929-E0A0-40C3-B449-45167544BD52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AFFC5-EAFB-4AC3-8A7F-BEF11121E1C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805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FFC5-EAFB-4AC3-8A7F-BEF11121E1CA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68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FFC5-EAFB-4AC3-8A7F-BEF11121E1CA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68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magyarországi TEN-T belvízi út fejlesztésének előkészítése (</a:t>
            </a:r>
            <a:r>
              <a:rPr lang="hu-HU" sz="1200" u="sng" cap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Szob-Déli</a:t>
            </a: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országhatár)</a:t>
            </a:r>
            <a:r>
              <a:rPr lang="hu-HU" sz="1200" u="none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-</a:t>
            </a:r>
            <a:r>
              <a:rPr lang="hu-HU" sz="1200" cap="none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Az akadálymentes és kiszámítható vízi szállítási lehetőségek megteremtése 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			</a:t>
            </a:r>
            <a:r>
              <a:rPr lang="hu-HU" sz="1200" cap="none" baseline="0" dirty="0" smtClean="0">
                <a:solidFill>
                  <a:schemeClr val="accent1">
                    <a:lumMod val="50000"/>
                  </a:schemeClr>
                </a:solidFill>
              </a:rPr>
              <a:t> 	-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A vízi út kihasználását akadályozó mélységi és/vagy szélességi korlátozások kezelése  </a:t>
            </a:r>
          </a:p>
          <a:p>
            <a:pPr marL="3838575" lvl="8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- A hajózható napok számának növelése és a korlátozások minimalizálása</a:t>
            </a:r>
            <a:r>
              <a:rPr lang="hu-HU" sz="1200" dirty="0" smtClean="0"/>
              <a:t>.</a:t>
            </a:r>
          </a:p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dunai hajóút kitűzési rendszer fejlesztése</a:t>
            </a:r>
            <a:r>
              <a:rPr lang="hu-HU" sz="1200" u="none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	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-</a:t>
            </a:r>
            <a:r>
              <a:rPr lang="hu-HU" sz="1200" cap="none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120-150 m széles hajóút biztosítása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		- 25 dm-es hajómerülésnek megfelelő vízmélység biztosítása </a:t>
            </a:r>
          </a:p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Hajóút fenntartási főterv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		-</a:t>
            </a:r>
            <a:r>
              <a:rPr lang="hu-HU" sz="1200" cap="none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Hajóút rehabilitációra és fenntartásra vonatkozó nemzeti ütemtervek kidolgozása 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		</a:t>
            </a:r>
          </a:p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Vízi úti információs rendszer kiépítése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	- A dunai </a:t>
            </a:r>
            <a:r>
              <a:rPr lang="hu-HU" sz="1200" cap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víziközlekedés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áruszállítási munkamegosztásban való részesedésének növelése 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			- A jelenleg is működő rendszer üzembiztonsága és funkcionális kiterjesztésének megvalósulása 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FFC5-EAFB-4AC3-8A7F-BEF11121E1CA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8485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Folyami Információs Szolgáltatások által támogatott korridormenedzsment (RIS COMEX)</a:t>
            </a:r>
            <a:r>
              <a:rPr lang="hu-HU" sz="1200" u="none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	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belvízi hajózás hatékonyabb tervezhetősége</a:t>
            </a:r>
          </a:p>
          <a:p>
            <a:pPr marL="3838575" lvl="8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- állás- és utazási idő csökkentése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				- folyami szállítások hatékonyságának növelése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				-</a:t>
            </a:r>
            <a:r>
              <a:rPr lang="hu-HU" sz="1200" cap="none" baseline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adminisztratív akadályok csökkentése</a:t>
            </a:r>
          </a:p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Az NKH Hajózási Információs Rendszerének átdolgozása a </a:t>
            </a:r>
            <a:r>
              <a:rPr lang="hu-HU" sz="1200" u="sng" cap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RIS-hez</a:t>
            </a: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való kapcsolódás érdekében (HIR):</a:t>
            </a:r>
            <a:r>
              <a:rPr lang="hu-HU" sz="1200" u="none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	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-</a:t>
            </a:r>
            <a:r>
              <a:rPr lang="hu-HU" sz="1200" cap="none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a dunai hajózás biztonságának javítása a Duna teljes magyarországi szakaszán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						- a HIR rendszer átláthatóságának javítása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									-</a:t>
            </a:r>
            <a:r>
              <a:rPr lang="hu-HU" sz="1200" cap="none" baseline="0" dirty="0" smtClean="0">
                <a:solidFill>
                  <a:schemeClr val="accent1">
                    <a:lumMod val="50000"/>
                  </a:schemeClr>
                </a:solidFill>
              </a:rPr>
              <a:t> adminisztratív költségek csökkentése</a:t>
            </a:r>
          </a:p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Integrált Kikötői Információs Rendszer (KIR)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	-</a:t>
            </a:r>
            <a:r>
              <a:rPr lang="hu-HU" sz="1200" cap="none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kikötői műveletek hatékonyabbá tétele és az áruforgalmi statisztikai adatszolgáltatás modernizálása érdekében					</a:t>
            </a:r>
          </a:p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PAN-LNG-4-DANUBE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	-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infrastrukturális háttér létrehozása a folyami közlekedés gazdaságos és környezetkímélő földgázüzemre átállításához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</a:p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Főterv kidolgozása a dunai áruszállítás erősítésére a TEN-T kikötői infrastruktúra fejlesztések révén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	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folyami áruszállítás elemzésével, nemzetközi kitekintéssel kerül elkészítésre a hazai TEN-T kikötők fejlesztésére vonatkozó főterv. 	- a magyar TEN-T kikötői kapacitások versenyképességének megteremtése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									- a vízi szállítási, rakodási volumenek növekedése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									- a fenntartható vízi áruszállítás részarányának erősödése</a:t>
            </a:r>
          </a:p>
          <a:p>
            <a:pPr marL="180975" indent="0" algn="just">
              <a:buFontTx/>
              <a:buNone/>
            </a:pPr>
            <a:endParaRPr lang="hu-HU" sz="1200" cap="none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FFC5-EAFB-4AC3-8A7F-BEF11121E1CA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713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csepeli TEN-T kikötő vízi áruszállítási kapcsolatainak fejlesztése, </a:t>
            </a:r>
            <a:r>
              <a:rPr lang="hu-HU" sz="1200" u="sng" cap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kikötőfejlesztési</a:t>
            </a: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stratégia készítése</a:t>
            </a:r>
            <a:r>
              <a:rPr lang="hu-HU" sz="1200" u="none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	</a:t>
            </a: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pályázat keretében készítendő stratégiai terv tárgya kijelölni a Csepeli </a:t>
            </a:r>
            <a:r>
              <a:rPr lang="hu-HU" sz="1200" cap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Szabadkikötő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szerepét, céljait és ebből adódó fejlesztés irányait a hazai és európai (folyami) áruszállítási piacon. </a:t>
            </a:r>
          </a:p>
          <a:p>
            <a:pPr marL="180975" indent="0" algn="just">
              <a:buFontTx/>
              <a:buNone/>
            </a:pPr>
            <a:endParaRPr lang="hu-HU" sz="1200" u="sng" cap="none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180975" indent="0" algn="just">
              <a:buFontTx/>
              <a:buNone/>
            </a:pPr>
            <a:endParaRPr lang="hu-HU" sz="1200" u="sng" cap="none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180975" indent="0" algn="just">
              <a:buFontTx/>
              <a:buNone/>
            </a:pPr>
            <a:r>
              <a:rPr lang="hu-HU" sz="1200" u="sng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Integrált Kikötői Információs Rendszer (KIR)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	-</a:t>
            </a:r>
            <a:r>
              <a:rPr lang="hu-HU" sz="1200" cap="none" baseline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</a:rPr>
              <a:t>kikötői műveletek hatékonyabbá tétele és az áruforgalmi statisztikai adatszolgáltatás modernizálása 					</a:t>
            </a:r>
          </a:p>
          <a:p>
            <a:pPr marL="180975" indent="0" algn="just">
              <a:buFontTx/>
              <a:buNone/>
            </a:pPr>
            <a:endParaRPr lang="hu-HU" sz="1200" cap="none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180975" indent="0" algn="just">
              <a:buFontTx/>
              <a:buNone/>
            </a:pPr>
            <a:r>
              <a:rPr lang="hu-HU" sz="12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AFFC5-EAFB-4AC3-8A7F-BEF11121E1CA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071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957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zentacio_2020_borito_bg_M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5" y="0"/>
            <a:ext cx="9142569" cy="6857999"/>
          </a:xfrm>
          <a:prstGeom prst="rect">
            <a:avLst/>
          </a:prstGeom>
        </p:spPr>
      </p:pic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70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12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08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9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90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64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3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411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35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37A5-8BE5-4B4F-BDB3-03653B8DBD5C}" type="datetimeFigureOut">
              <a:rPr lang="hu-HU" smtClean="0"/>
              <a:pPr/>
              <a:t>2017.05.30.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EBC6E-714E-4949-9F08-AC4EB2B320B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49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 cap="all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2"/>
          <p:cNvSpPr txBox="1">
            <a:spLocks/>
          </p:cNvSpPr>
          <p:nvPr/>
        </p:nvSpPr>
        <p:spPr>
          <a:xfrm>
            <a:off x="3925464" y="4246077"/>
            <a:ext cx="5028036" cy="2029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endParaRPr lang="hu-HU" sz="2600" b="1" dirty="0" smtClean="0">
              <a:solidFill>
                <a:schemeClr val="bg1"/>
              </a:solidFill>
            </a:endParaRPr>
          </a:p>
          <a:p>
            <a:pPr algn="ctr"/>
            <a:endParaRPr lang="hu-HU" sz="2600" b="1" dirty="0" smtClean="0">
              <a:solidFill>
                <a:schemeClr val="bg1"/>
              </a:solidFill>
            </a:endParaRPr>
          </a:p>
          <a:p>
            <a:pPr algn="ctr"/>
            <a:endParaRPr lang="hu-HU" sz="2600" b="1" dirty="0" smtClean="0">
              <a:solidFill>
                <a:schemeClr val="bg1"/>
              </a:solidFill>
            </a:endParaRPr>
          </a:p>
          <a:p>
            <a:pPr algn="ctr"/>
            <a:endParaRPr lang="hu-HU" sz="2600" b="1" dirty="0" smtClean="0">
              <a:solidFill>
                <a:schemeClr val="bg1"/>
              </a:solidFill>
            </a:endParaRPr>
          </a:p>
          <a:p>
            <a:pPr algn="ctr"/>
            <a:r>
              <a:rPr lang="hu-HU" sz="2200" b="1" dirty="0" smtClean="0">
                <a:solidFill>
                  <a:schemeClr val="bg1"/>
                </a:solidFill>
              </a:rPr>
              <a:t>AZ INTEGRÁLT KÖZLEKEDÉSFEJLESZTÉSI OPERATÍV PROGRAM ELŐREHALADÁSA</a:t>
            </a:r>
          </a:p>
          <a:p>
            <a:pPr algn="ctr"/>
            <a:r>
              <a:rPr lang="hu-HU" sz="2200" b="1" dirty="0" smtClean="0">
                <a:solidFill>
                  <a:schemeClr val="bg1"/>
                </a:solidFill>
              </a:rPr>
              <a:t>2017</a:t>
            </a:r>
          </a:p>
          <a:p>
            <a:pPr algn="ctr"/>
            <a:endParaRPr lang="hu-HU" sz="2200" b="1" dirty="0">
              <a:solidFill>
                <a:schemeClr val="bg1"/>
              </a:solidFill>
            </a:endParaRPr>
          </a:p>
          <a:p>
            <a:pPr algn="ctr"/>
            <a:r>
              <a:rPr lang="hu-HU" b="1" dirty="0">
                <a:solidFill>
                  <a:schemeClr val="bg1"/>
                </a:solidFill>
              </a:rPr>
              <a:t>IX. Bajai Gabona Partnerség Találkozó </a:t>
            </a:r>
            <a:endParaRPr lang="hu-HU" b="1" dirty="0" smtClean="0">
              <a:solidFill>
                <a:schemeClr val="bg1"/>
              </a:solidFill>
            </a:endParaRPr>
          </a:p>
          <a:p>
            <a:pPr algn="ctr"/>
            <a:r>
              <a:rPr lang="hu-HU" b="1" dirty="0">
                <a:solidFill>
                  <a:schemeClr val="bg1"/>
                </a:solidFill>
              </a:rPr>
              <a:t>Budapest, 2017. június 8.</a:t>
            </a:r>
          </a:p>
          <a:p>
            <a:pPr algn="ctr"/>
            <a:endParaRPr lang="hu-HU" b="1" dirty="0">
              <a:solidFill>
                <a:schemeClr val="bg1"/>
              </a:solidFill>
            </a:endParaRPr>
          </a:p>
          <a:p>
            <a:pPr algn="ctr"/>
            <a:r>
              <a:rPr lang="hu-HU" b="1" dirty="0">
                <a:solidFill>
                  <a:schemeClr val="bg1"/>
                </a:solidFill>
              </a:rPr>
              <a:t>Szalóki Flórián, helyettes államtitkár, </a:t>
            </a:r>
            <a:r>
              <a:rPr lang="hu-HU" b="1" dirty="0" smtClean="0">
                <a:solidFill>
                  <a:schemeClr val="bg1"/>
                </a:solidFill>
              </a:rPr>
              <a:t>NFM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338" y="68263"/>
            <a:ext cx="3570287" cy="2677715"/>
          </a:xfrm>
          <a:prstGeom prst="round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CEF – 1. </a:t>
            </a:r>
            <a:r>
              <a:rPr lang="hu-HU" sz="3200" cap="none" dirty="0" smtClean="0"/>
              <a:t>pályázati felhívás – nyertes projektek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2000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097527"/>
              </p:ext>
            </p:extLst>
          </p:nvPr>
        </p:nvGraphicFramePr>
        <p:xfrm>
          <a:off x="87630" y="1703703"/>
          <a:ext cx="8961120" cy="401225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8721"/>
                <a:gridCol w="660400"/>
                <a:gridCol w="701040"/>
                <a:gridCol w="829309"/>
                <a:gridCol w="847091"/>
                <a:gridCol w="924560"/>
                <a:gridCol w="924560"/>
                <a:gridCol w="914400"/>
                <a:gridCol w="941508"/>
                <a:gridCol w="1029531"/>
              </a:tblGrid>
              <a:tr h="701042">
                <a:tc>
                  <a:txBody>
                    <a:bodyPr/>
                    <a:lstStyle/>
                    <a:p>
                      <a:pPr algn="l"/>
                      <a:r>
                        <a:rPr lang="hu-HU" sz="900" dirty="0" smtClean="0"/>
                        <a:t>Projekt címe</a:t>
                      </a:r>
                      <a:endParaRPr lang="hu-H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/>
                        <a:t>Prioritás</a:t>
                      </a:r>
                      <a:endParaRPr lang="hu-H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Kohéziós boríték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Nemzetközi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Megvalósító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Teljes elszámolható költség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(nettó</a:t>
                      </a:r>
                      <a:r>
                        <a:rPr lang="hu-HU" sz="900" kern="1200" baseline="0" dirty="0" smtClean="0"/>
                        <a:t> EUR)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kern="1200" dirty="0" smtClean="0"/>
                        <a:t>Teljes elszámolható költség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(nettó</a:t>
                      </a:r>
                      <a:r>
                        <a:rPr lang="hu-HU" sz="900" kern="1200" baseline="0" dirty="0" smtClean="0"/>
                        <a:t> HUF)</a:t>
                      </a:r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kern="1200" dirty="0" smtClean="0"/>
                        <a:t>CEF finanszírozás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</a:t>
                      </a:r>
                      <a:r>
                        <a:rPr lang="hu-HU" sz="900" kern="1200" baseline="0" dirty="0" smtClean="0"/>
                        <a:t>EUR)</a:t>
                      </a:r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kern="1200" dirty="0" smtClean="0"/>
                        <a:t>CEF finanszírozás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</a:t>
                      </a:r>
                      <a:r>
                        <a:rPr lang="hu-HU" sz="900" kern="1200" baseline="0" dirty="0" smtClean="0"/>
                        <a:t>HUF)</a:t>
                      </a:r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Társ-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finanszírozási 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arány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45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magyarországi </a:t>
                      </a:r>
                    </a:p>
                    <a:p>
                      <a:pPr marL="0" algn="l" defTabSz="914400" rtl="0" eaLnBrk="1" latinLnBrk="0" hangingPunct="1"/>
                      <a:r>
                        <a:rPr lang="hu-HU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TEN-T belvízi út fejlesztésének előkészítése (előkészítés)</a:t>
                      </a:r>
                      <a:endParaRPr lang="hu-HU" sz="9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belvízi hajóút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NIF,</a:t>
                      </a:r>
                      <a:b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6 309 </a:t>
                      </a:r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  <a:endParaRPr lang="hu-H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1 968 500 040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5 362 </a:t>
                      </a:r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901</a:t>
                      </a:r>
                      <a:endParaRPr lang="hu-H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1 673 225 034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</a:tr>
              <a:tr h="844532">
                <a:tc>
                  <a:txBody>
                    <a:bodyPr/>
                    <a:lstStyle/>
                    <a:p>
                      <a:r>
                        <a:rPr lang="hu-H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dunai hajóút kitűzési rendszer fejlesztése (kivitelezés)</a:t>
                      </a:r>
                      <a:endParaRPr lang="hu-H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belvízi hajóút 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NIF,</a:t>
                      </a:r>
                      <a:b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OVF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8 919 </a:t>
                      </a:r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872</a:t>
                      </a:r>
                      <a:endParaRPr lang="hu-H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2 783 000 064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7 581 </a:t>
                      </a:r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891</a:t>
                      </a:r>
                      <a:endParaRPr lang="hu-H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2 365 550 054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</a:tr>
              <a:tr h="4029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Hajóút fenntartási főterv (előkészítés)</a:t>
                      </a:r>
                      <a:endParaRPr lang="hu-HU" sz="9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belvízi hajóút 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NIF,</a:t>
                      </a:r>
                      <a:b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OVF</a:t>
                      </a:r>
                    </a:p>
                    <a:p>
                      <a:pPr algn="ctr"/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1 066 </a:t>
                      </a:r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hu-H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332 592 000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 </a:t>
                      </a:r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hu-H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282 703 200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</a:tr>
              <a:tr h="402947">
                <a:tc>
                  <a:txBody>
                    <a:bodyPr/>
                    <a:lstStyle/>
                    <a:p>
                      <a:r>
                        <a:rPr lang="hu-HU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Vízi úti információs rendszer kiépítése (kivitelezés)</a:t>
                      </a:r>
                      <a:endParaRPr lang="hu-HU" sz="9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NKH,</a:t>
                      </a:r>
                      <a:b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RSOE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12 832 </a:t>
                      </a:r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2 001 895 673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6 416 </a:t>
                      </a:r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332</a:t>
                      </a:r>
                      <a:endParaRPr lang="hu-H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2 001 895 673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/>
                </a:tc>
              </a:tr>
              <a:tr h="402947">
                <a:tc>
                  <a:txBody>
                    <a:bodyPr/>
                    <a:lstStyle/>
                    <a:p>
                      <a:pPr algn="l"/>
                      <a:r>
                        <a:rPr lang="hu-H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Összesen</a:t>
                      </a:r>
                      <a:endParaRPr lang="hu-HU" sz="9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29 127 832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7 085 987 777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20 267 224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6 323 373 961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4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hu-HU" sz="3000" dirty="0" smtClean="0"/>
              <a:t>CEF – 2. </a:t>
            </a:r>
            <a:r>
              <a:rPr lang="hu-HU" sz="3000" cap="none" dirty="0" smtClean="0"/>
              <a:t>pályázati felhívás - nyertes projektek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555622"/>
              </p:ext>
            </p:extLst>
          </p:nvPr>
        </p:nvGraphicFramePr>
        <p:xfrm>
          <a:off x="87630" y="1703703"/>
          <a:ext cx="8961120" cy="40148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4995"/>
                <a:gridCol w="685800"/>
                <a:gridCol w="600075"/>
                <a:gridCol w="762000"/>
                <a:gridCol w="781050"/>
                <a:gridCol w="828675"/>
                <a:gridCol w="895350"/>
                <a:gridCol w="847725"/>
                <a:gridCol w="828675"/>
                <a:gridCol w="866775"/>
              </a:tblGrid>
              <a:tr h="701042">
                <a:tc>
                  <a:txBody>
                    <a:bodyPr/>
                    <a:lstStyle/>
                    <a:p>
                      <a:pPr algn="l"/>
                      <a:r>
                        <a:rPr lang="hu-HU" sz="900" dirty="0" smtClean="0"/>
                        <a:t>Projekt címe</a:t>
                      </a:r>
                      <a:endParaRPr lang="hu-HU" sz="9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/>
                        <a:t>Prioritás</a:t>
                      </a:r>
                      <a:endParaRPr lang="hu-HU" sz="9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Kohéziós boríték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Nemzetközi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Megvalósító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Teljes elszámolható költség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(nettó</a:t>
                      </a:r>
                      <a:r>
                        <a:rPr lang="hu-HU" sz="900" kern="1200" baseline="0" dirty="0" smtClean="0"/>
                        <a:t> EUR)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kern="1200" dirty="0" smtClean="0"/>
                        <a:t>Teljes elszámolható költség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(nettó</a:t>
                      </a:r>
                      <a:r>
                        <a:rPr lang="hu-HU" sz="900" kern="1200" baseline="0" dirty="0" smtClean="0"/>
                        <a:t> HUF)</a:t>
                      </a:r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kern="1200" dirty="0" smtClean="0"/>
                        <a:t>CEF finanszírozás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</a:t>
                      </a:r>
                      <a:r>
                        <a:rPr lang="hu-HU" sz="900" kern="1200" baseline="0" dirty="0" smtClean="0"/>
                        <a:t>EUR)</a:t>
                      </a:r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kern="1200" dirty="0" smtClean="0"/>
                        <a:t>CEF finanszírozás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</a:t>
                      </a:r>
                      <a:r>
                        <a:rPr lang="hu-HU" sz="900" kern="1200" baseline="0" dirty="0" smtClean="0"/>
                        <a:t>HUF)</a:t>
                      </a:r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Társ-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finanszírozási 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arány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</a:tr>
              <a:tr h="62420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Folyami Információs Szolgáltatások által támogatott korridormenedzsment (RIS COMEX)</a:t>
                      </a:r>
                      <a:endParaRPr lang="hu-HU" sz="9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RSOE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255 396 550</a:t>
                      </a:r>
                      <a:endParaRPr lang="hu-H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692 750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217 087 068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5720" marR="45720" anchor="ctr"/>
                </a:tc>
              </a:tr>
              <a:tr h="631827">
                <a:tc>
                  <a:txBody>
                    <a:bodyPr/>
                    <a:lstStyle/>
                    <a:p>
                      <a:r>
                        <a:rPr lang="hu-H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Az NKH Hajózási Információs Rendszerének átdolgozása a </a:t>
                      </a:r>
                      <a:r>
                        <a:rPr lang="hu-HU" sz="9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RIS-hez</a:t>
                      </a:r>
                      <a:r>
                        <a:rPr lang="hu-H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való kapcsolódás érdekében (HIR)</a:t>
                      </a:r>
                      <a:endParaRPr lang="hu-HU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RIS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nem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NKH,</a:t>
                      </a:r>
                      <a:b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</a:b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RSOE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1 295 400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405 939 498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1 101 090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345 048 573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5720" marR="45720" anchor="ctr"/>
                </a:tc>
              </a:tr>
              <a:tr h="402947">
                <a:tc>
                  <a:txBody>
                    <a:bodyPr/>
                    <a:lstStyle/>
                    <a:p>
                      <a:r>
                        <a:rPr lang="hu-HU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PAN-LNG-4-DANUBE - LNG belvízi infrastruktúra magyarországi kiépítésének előkészítése és az első fix és mozgó töltőpont megvalósítása</a:t>
                      </a:r>
                      <a:endParaRPr lang="hu-HU" sz="9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innováció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nem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MAHART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7 097 150</a:t>
                      </a:r>
                      <a:endParaRPr lang="hu-HU" sz="9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2 224 033 895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6 032 578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1 890 428 810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85%</a:t>
                      </a:r>
                      <a:endParaRPr lang="hu-H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45720" marR="45720" anchor="ctr"/>
                </a:tc>
              </a:tr>
              <a:tr h="402947">
                <a:tc>
                  <a:txBody>
                    <a:bodyPr/>
                    <a:lstStyle/>
                    <a:p>
                      <a:r>
                        <a:rPr lang="hu-HU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Főterv kidolgozása a dunai áruszállítás erősítésére a TEN-T kikötői infrastruktúra fejlesztések révén, különös tekintettel a komáromi kikötőre</a:t>
                      </a:r>
                      <a:endParaRPr lang="hu-HU" sz="9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belvízi hajóút 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nem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MAHART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1 046 686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327 999 992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889 683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278 799 962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45720" marR="45720" anchor="ctr"/>
                </a:tc>
              </a:tr>
              <a:tr h="402947">
                <a:tc>
                  <a:txBody>
                    <a:bodyPr/>
                    <a:lstStyle/>
                    <a:p>
                      <a:pPr algn="l"/>
                      <a:r>
                        <a:rPr lang="hu-H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Összesen</a:t>
                      </a:r>
                      <a:endParaRPr lang="hu-HU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10 254 236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3 213 369 935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8 716 101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9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2 731 364 413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5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hu-HU" sz="3000" dirty="0" smtClean="0"/>
              <a:t>CEF – 3. </a:t>
            </a:r>
            <a:r>
              <a:rPr lang="hu-HU" sz="3000" cap="none" dirty="0" smtClean="0"/>
              <a:t>pályázati felhívásra benyújtott projektek</a:t>
            </a:r>
            <a:r>
              <a:rPr lang="hu-HU" sz="3200" dirty="0" smtClean="0"/>
              <a:t/>
            </a:r>
            <a:br>
              <a:rPr lang="hu-HU" sz="3200" dirty="0" smtClean="0"/>
            </a:br>
            <a:endParaRPr lang="hu-HU" sz="3200" dirty="0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898379"/>
              </p:ext>
            </p:extLst>
          </p:nvPr>
        </p:nvGraphicFramePr>
        <p:xfrm>
          <a:off x="87630" y="1703703"/>
          <a:ext cx="8961120" cy="22232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4995"/>
                <a:gridCol w="685800"/>
                <a:gridCol w="600075"/>
                <a:gridCol w="762000"/>
                <a:gridCol w="781050"/>
                <a:gridCol w="828675"/>
                <a:gridCol w="895350"/>
                <a:gridCol w="847725"/>
                <a:gridCol w="828675"/>
                <a:gridCol w="866775"/>
              </a:tblGrid>
              <a:tr h="701042">
                <a:tc>
                  <a:txBody>
                    <a:bodyPr/>
                    <a:lstStyle/>
                    <a:p>
                      <a:pPr algn="l"/>
                      <a:r>
                        <a:rPr lang="hu-HU" sz="900" dirty="0" smtClean="0"/>
                        <a:t>Projekt címe</a:t>
                      </a:r>
                      <a:endParaRPr lang="hu-HU" sz="9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/>
                        <a:t>Prioritás</a:t>
                      </a:r>
                      <a:endParaRPr lang="hu-HU" sz="9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Kohéziós boríték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Nemzetközi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Megvalósító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Teljes elszámolható költség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(nettó</a:t>
                      </a:r>
                      <a:r>
                        <a:rPr lang="hu-HU" sz="900" kern="1200" baseline="0" dirty="0" smtClean="0"/>
                        <a:t> EUR)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kern="1200" dirty="0" smtClean="0"/>
                        <a:t>Teljes elszámolható költség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(nettó</a:t>
                      </a:r>
                      <a:r>
                        <a:rPr lang="hu-HU" sz="900" kern="1200" baseline="0" dirty="0" smtClean="0"/>
                        <a:t> HUF)</a:t>
                      </a:r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kern="1200" dirty="0" smtClean="0"/>
                        <a:t>CEF finanszírozás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</a:t>
                      </a:r>
                      <a:r>
                        <a:rPr lang="hu-HU" sz="900" kern="1200" baseline="0" dirty="0" smtClean="0"/>
                        <a:t>EUR)</a:t>
                      </a:r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kern="1200" dirty="0" smtClean="0"/>
                        <a:t>CEF finanszírozás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(</a:t>
                      </a:r>
                      <a:r>
                        <a:rPr lang="hu-HU" sz="900" kern="1200" baseline="0" dirty="0" smtClean="0"/>
                        <a:t>HUF)</a:t>
                      </a:r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kern="1200" dirty="0" smtClean="0"/>
                    </a:p>
                    <a:p>
                      <a:pPr marL="0" algn="ctr" defTabSz="914400" rtl="0" eaLnBrk="1" latinLnBrk="0" hangingPunct="1"/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900" kern="1200" dirty="0" smtClean="0"/>
                        <a:t>Társ-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finanszírozási </a:t>
                      </a:r>
                      <a:br>
                        <a:rPr lang="hu-HU" sz="900" kern="1200" dirty="0" smtClean="0"/>
                      </a:br>
                      <a:r>
                        <a:rPr lang="hu-HU" sz="900" kern="1200" dirty="0" smtClean="0"/>
                        <a:t>arány</a:t>
                      </a:r>
                      <a:endParaRPr lang="hu-HU" sz="9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</a:tr>
              <a:tr h="631827">
                <a:tc>
                  <a:txBody>
                    <a:bodyPr/>
                    <a:lstStyle/>
                    <a:p>
                      <a:r>
                        <a:rPr lang="hu-H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 csepeli TEN-T kikötő vízi áruszállítási kapcsolatainak fejlesztése, </a:t>
                      </a:r>
                      <a:r>
                        <a:rPr lang="hu-HU" sz="9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kikötőfejlesztési</a:t>
                      </a:r>
                      <a:r>
                        <a:rPr lang="hu-H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stratégia készítése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belvízi hajóút és kikötők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nem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MAHART </a:t>
                      </a:r>
                      <a:r>
                        <a:rPr lang="hu-HU" sz="9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Szabadkikötő</a:t>
                      </a: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hu-HU" sz="9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Zrt</a:t>
                      </a: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997 427</a:t>
                      </a:r>
                      <a:endParaRPr lang="hu-HU" sz="9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310 000 </a:t>
                      </a:r>
                      <a:r>
                        <a:rPr lang="hu-HU" sz="900" b="0" i="0" u="none" strike="noStrike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hu-HU" sz="9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847 813</a:t>
                      </a:r>
                      <a:endParaRPr lang="hu-HU" sz="9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263 500 000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5720" marR="45720" anchor="ctr"/>
                </a:tc>
              </a:tr>
              <a:tr h="4029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9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Integrált Kikötői Információs Rendszer (KIR)</a:t>
                      </a:r>
                      <a:endParaRPr lang="hu-HU" sz="9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RIS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igen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nem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9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RSOE</a:t>
                      </a:r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1 000 </a:t>
                      </a:r>
                      <a:r>
                        <a:rPr lang="hu-HU" sz="900" b="0" i="0" u="none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hu-HU" sz="9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313 370 000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266 364 500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5720" marR="45720" anchor="ctr"/>
                </a:tc>
              </a:tr>
              <a:tr h="402947">
                <a:tc>
                  <a:txBody>
                    <a:bodyPr/>
                    <a:lstStyle/>
                    <a:p>
                      <a:pPr algn="l"/>
                      <a:r>
                        <a:rPr lang="hu-HU" sz="9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Összesen</a:t>
                      </a:r>
                      <a:endParaRPr lang="hu-HU" sz="9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1 997 427</a:t>
                      </a:r>
                      <a:endParaRPr lang="hu-HU" sz="9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623 370 000</a:t>
                      </a:r>
                      <a:endParaRPr lang="hu-HU" sz="9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1 697 813</a:t>
                      </a:r>
                      <a:endParaRPr lang="hu-HU" sz="9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hu-HU" sz="9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529 864 500</a:t>
                      </a:r>
                      <a:endParaRPr lang="hu-HU" sz="9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hu-HU" sz="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5720" marR="457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4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ndrodi.edit\Desktop\ppt-k\prezik_mod_3_dia\prezi_hun_uj\prezentacio_2020_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" y="0"/>
            <a:ext cx="9145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4452362" y="2058189"/>
            <a:ext cx="4551679" cy="2457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u-HU" b="1" cap="all" dirty="0" smtClean="0"/>
              <a:t>Köszönöm</a:t>
            </a:r>
          </a:p>
          <a:p>
            <a:pPr algn="ctr"/>
            <a:r>
              <a:rPr lang="hu-HU" b="1" cap="all" dirty="0" smtClean="0"/>
              <a:t>A</a:t>
            </a:r>
          </a:p>
          <a:p>
            <a:pPr algn="ctr"/>
            <a:r>
              <a:rPr lang="hu-HU" b="1" cap="all" dirty="0" smtClean="0"/>
              <a:t>figyelmet!</a:t>
            </a:r>
          </a:p>
          <a:p>
            <a:pPr algn="ctr"/>
            <a:endParaRPr lang="hu-HU" b="1" cap="all" dirty="0" smtClean="0"/>
          </a:p>
          <a:p>
            <a:pPr algn="ctr"/>
            <a:r>
              <a:rPr lang="hu-HU" sz="1600" b="1" cap="all" dirty="0"/>
              <a:t>E-mail:</a:t>
            </a:r>
            <a:r>
              <a:rPr lang="hu-HU" sz="1600" b="1" cap="all" dirty="0" err="1"/>
              <a:t>florian.szaloki</a:t>
            </a:r>
            <a:r>
              <a:rPr lang="hu-HU" sz="1600" b="1" cap="all" dirty="0"/>
              <a:t>@</a:t>
            </a:r>
            <a:r>
              <a:rPr lang="hu-HU" sz="1600" b="1" cap="all" dirty="0" err="1"/>
              <a:t>nfm.gov.hu</a:t>
            </a:r>
            <a:endParaRPr lang="hu-HU" sz="1600" b="1" cap="all" dirty="0"/>
          </a:p>
          <a:p>
            <a:pPr algn="ctr"/>
            <a:endParaRPr lang="hu-HU" sz="1600" b="1" cap="al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635375"/>
            <a:ext cx="379253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 smtClean="0"/>
              <a:t>közlekedési operatív program 2007-2013</a:t>
            </a:r>
            <a:br>
              <a:rPr lang="hu-HU" sz="2400" dirty="0" smtClean="0"/>
            </a:br>
            <a:r>
              <a:rPr lang="hu-HU" sz="2400" dirty="0" smtClean="0"/>
              <a:t>kikötőfejlesztés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5277" y="1545710"/>
            <a:ext cx="4068149" cy="29889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1400" cap="none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1400" cap="none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1400" cap="none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u-HU" sz="1400" cap="none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5249" y="3447095"/>
            <a:ext cx="89058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A kikötő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projektek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további támogatása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érdekében az Irányító Hatóság egy kikötő támogatási konstrukció előzetes bejelentését indította el a Bizottság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Versenyjogi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Főigazgatósága felé. Az egyeztetéseket eredményeképpen egyértelművé vált, hogy a 4.5 kiemelt projektekre vonatkozó felhívás keretében történő megvalósításhoz hivatalos bejelentés csak egyedileg, projektenként lehetséges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algn="just"/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Az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„A Csepeli </a:t>
            </a:r>
            <a:r>
              <a:rPr lang="hu-HU" sz="1300" b="1" dirty="0" err="1">
                <a:solidFill>
                  <a:schemeClr val="accent1">
                    <a:lumMod val="50000"/>
                  </a:schemeClr>
                </a:solidFill>
              </a:rPr>
              <a:t>Szabadkikötő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300" b="1" dirty="0" err="1">
                <a:solidFill>
                  <a:schemeClr val="accent1">
                    <a:lumMod val="50000"/>
                  </a:schemeClr>
                </a:solidFill>
              </a:rPr>
              <a:t>intermodális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és kapacitásbővítő fejlesztése 1. ütemének kivitelezése” és „Győr-Gönyű Országos Közforgalmú Kikötő infrastrukturális továbbfejlesztése” kiemelt projekteket, valamint további előkészítő tanulmányokat tartalmazó felhívás keretében közel 10 Mrd támogatás folyósítására kerül sor.</a:t>
            </a:r>
          </a:p>
          <a:p>
            <a:pPr algn="just"/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A projektek előkészítését a 4.4 számú egyszerűsített konstrukció finanszírozta mintegy 0,5 Mrd Ft értékben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algn="just"/>
            <a:endParaRPr lang="hu-HU" sz="1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hu-HU" sz="1300" b="1" u="sng" dirty="0" smtClean="0">
                <a:solidFill>
                  <a:schemeClr val="accent1">
                    <a:lumMod val="50000"/>
                  </a:schemeClr>
                </a:solidFill>
              </a:rPr>
              <a:t>Fenti projektek közel 90%-a kötődik közvetett vagy közvetlen módon a hazai gabonakereskedelem fejlesztéséhez.</a:t>
            </a:r>
            <a:endParaRPr lang="hu-HU" sz="13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lvl="0" algn="just"/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A 4.6, Magyarországon történő áruszállítás jobb logisztikai kiszolgálásának elősegítése közlekedési infrastruktúra elemek fejlesztése révén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című pályázati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konstrukció keretében 25 projekt került támogatásra, összesen 1,</a:t>
            </a:r>
            <a:r>
              <a:rPr lang="hu-HU" sz="1300" b="1" dirty="0" err="1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 Mrd Ft értékben.  </a:t>
            </a:r>
          </a:p>
          <a:p>
            <a:pPr lvl="0" algn="just"/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Az azonos célú 4.7 konstrukció keretében 44 projekt került támogatásra, összesen 2 Mrd Ft értékben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95248" y="1234973"/>
            <a:ext cx="40005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A kikötők fejlesztésének közlekedésfejlesztési szempontú támogatására a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</a:rPr>
              <a:t>Közlekedési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Operatív Program 4. prioritása biztosított lehetőséget. </a:t>
            </a:r>
          </a:p>
          <a:p>
            <a:pPr algn="just"/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lvl="0" algn="just"/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A 4.1 számú, közlekedési módok összekapcsolását támogató pályázati felhívás kerete 5 Mrd Ft volt, a konstrukció keretében hét logisztikai és kikötő fejlesztési projekt kapott támogatást összesen 3,7 Mrd Ft értékben.</a:t>
            </a:r>
          </a:p>
          <a:p>
            <a:pPr algn="just"/>
            <a:r>
              <a:rPr lang="hu-HU" sz="13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hu-HU" sz="13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3" y="1308566"/>
            <a:ext cx="4151023" cy="2057772"/>
          </a:xfrm>
          <a:prstGeom prst="roundRect">
            <a:avLst>
              <a:gd name="adj" fmla="val 2051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 smtClean="0"/>
              <a:t>Integrált közlekedésfejlesztési operatív program 2014-2020</a:t>
            </a:r>
            <a:br>
              <a:rPr lang="hu-HU" sz="2400" dirty="0" smtClean="0"/>
            </a:br>
            <a:r>
              <a:rPr lang="hu-HU" sz="2400" dirty="0" smtClean="0"/>
              <a:t>kikötőfejlesztés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90500" y="1531868"/>
            <a:ext cx="40195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300" b="1" dirty="0" smtClean="0">
                <a:solidFill>
                  <a:srgbClr val="5B9BD5">
                    <a:lumMod val="50000"/>
                  </a:srgbClr>
                </a:solidFill>
              </a:rPr>
              <a:t>Az </a:t>
            </a:r>
            <a:r>
              <a:rPr lang="hu-HU" sz="1300" b="1" dirty="0">
                <a:solidFill>
                  <a:srgbClr val="5B9BD5">
                    <a:lumMod val="50000"/>
                  </a:srgbClr>
                </a:solidFill>
              </a:rPr>
              <a:t>IKOP kikötők </a:t>
            </a:r>
            <a:r>
              <a:rPr lang="hu-HU" sz="1300" b="1" dirty="0" smtClean="0">
                <a:solidFill>
                  <a:srgbClr val="5B9BD5">
                    <a:lumMod val="50000"/>
                  </a:srgbClr>
                </a:solidFill>
              </a:rPr>
              <a:t>támogathatóságát, így a gabonaforgalom növekedését is </a:t>
            </a:r>
            <a:r>
              <a:rPr lang="hu-HU" sz="1300" b="1" dirty="0">
                <a:solidFill>
                  <a:srgbClr val="5B9BD5">
                    <a:lumMod val="50000"/>
                  </a:srgbClr>
                </a:solidFill>
              </a:rPr>
              <a:t>lehetővé tevő módosításának jóváhagyása esetén (A módosítási kérelem 2015.12.02-én megküldésre került az Európai Bizottság felé</a:t>
            </a:r>
            <a:r>
              <a:rPr lang="hu-HU" sz="1300" b="1" dirty="0" smtClean="0">
                <a:solidFill>
                  <a:srgbClr val="5B9BD5">
                    <a:lumMod val="50000"/>
                  </a:srgbClr>
                </a:solidFill>
              </a:rPr>
              <a:t>.).</a:t>
            </a:r>
            <a:endParaRPr lang="hu-HU" sz="13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SOPRON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6537" y="1628775"/>
            <a:ext cx="4590205" cy="336232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0" name="Szövegdoboz 9"/>
          <p:cNvSpPr txBox="1"/>
          <p:nvPr/>
        </p:nvSpPr>
        <p:spPr>
          <a:xfrm>
            <a:off x="232091" y="2734350"/>
            <a:ext cx="41052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Az éves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fejlesztési keret listán szereplő hajózási tárgyú projektek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endParaRPr lang="hu-HU" sz="13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Győr-Gönyű Országos Közforgalmú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Kikötő infrastrukturális továbbfejlesztése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(szakaszolt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projekt)*</a:t>
            </a:r>
            <a:endParaRPr lang="hu-HU" sz="13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MAHART Mobil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Árvízvédelmi Gát*</a:t>
            </a:r>
            <a:endParaRPr lang="hu-HU" sz="13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Bajai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Közforgalmú Kikötő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fejlesztése*</a:t>
            </a:r>
          </a:p>
          <a:p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     </a:t>
            </a:r>
            <a:r>
              <a:rPr lang="hu-HU" sz="1300" b="1" u="sng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(Fenti projektek közvetlenül elősegítik a szállított gabona árumennyiség növekedését.)</a:t>
            </a:r>
          </a:p>
          <a:p>
            <a:endParaRPr lang="hu-HU" sz="1300" b="1" u="sng" dirty="0" smtClean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Új országos közforgalmú kikötő kiépítése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Mohácson*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Személyforgalmi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kikötők támogatására vonatkozó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projektcsomag</a:t>
            </a:r>
            <a:endParaRPr lang="hu-HU" sz="13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32091" y="6125010"/>
            <a:ext cx="87746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* A Támogatási Szerződések megkötésre kerültek, a projektek 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előkészítése, 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kivitelezése folyamatban van.</a:t>
            </a:r>
          </a:p>
        </p:txBody>
      </p:sp>
    </p:spTree>
    <p:extLst>
      <p:ext uri="{BB962C8B-B14F-4D97-AF65-F5344CB8AC3E}">
        <p14:creationId xmlns:p14="http://schemas.microsoft.com/office/powerpoint/2010/main" val="31681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57151"/>
            <a:ext cx="7886700" cy="971550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Szabad </a:t>
            </a:r>
            <a:r>
              <a:rPr lang="hu-HU" sz="2400" dirty="0" smtClean="0"/>
              <a:t>keret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1800" dirty="0"/>
              <a:t>2017. május 24-i adatok</a:t>
            </a:r>
          </a:p>
        </p:txBody>
      </p:sp>
      <p:pic>
        <p:nvPicPr>
          <p:cNvPr id="8194" name="Picture 2" descr="D:\WKD57967_Szalay_Monika\D\Migrációs_mentés_SZM\Szalay Móni\képek\IKOP_képek\vasút\bp-eszterg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74" y="4320741"/>
            <a:ext cx="3322800" cy="221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089033"/>
              </p:ext>
            </p:extLst>
          </p:nvPr>
        </p:nvGraphicFramePr>
        <p:xfrm>
          <a:off x="214764" y="1435102"/>
          <a:ext cx="8611736" cy="2466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2606"/>
                <a:gridCol w="2319297"/>
                <a:gridCol w="2487210"/>
                <a:gridCol w="1357005"/>
                <a:gridCol w="1265618"/>
              </a:tblGrid>
              <a:tr h="82206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Prioritás</a:t>
                      </a:r>
                    </a:p>
                    <a:p>
                      <a:pPr algn="ctr" fontAlgn="ctr"/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44B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IKOP </a:t>
                      </a:r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felhívás teljes </a:t>
                      </a:r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keretösszeg</a:t>
                      </a:r>
                    </a:p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(Ft)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44B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Kötelezettségvállalás </a:t>
                      </a:r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összege</a:t>
                      </a:r>
                    </a:p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(Ft)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44B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Szabad </a:t>
                      </a:r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keret</a:t>
                      </a:r>
                    </a:p>
                    <a:p>
                      <a:pPr algn="ctr" fontAlgn="ctr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(Ft)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44B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Kötelezettség-vállalás</a:t>
                      </a:r>
                    </a:p>
                    <a:p>
                      <a:pPr algn="ctr" fontAlgn="ctr"/>
                      <a:r>
                        <a:rPr lang="hu-H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(%)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44BAE"/>
                    </a:solidFill>
                  </a:tcPr>
                </a:tc>
              </a:tr>
              <a:tr h="2730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IKOP-1.1.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314 890 000 </a:t>
                      </a:r>
                      <a:r>
                        <a:rPr lang="hu-HU" sz="14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283 082 907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582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31 807 092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418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89,9</a:t>
                      </a:r>
                    </a:p>
                  </a:txBody>
                  <a:tcPr marL="0" marR="0" marT="0" marB="0" anchor="ctr"/>
                </a:tc>
              </a:tr>
              <a:tr h="2730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IKOP-2.1.</a:t>
                      </a:r>
                      <a:endParaRPr lang="hu-H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459 330 000 </a:t>
                      </a:r>
                      <a:r>
                        <a:rPr lang="hu-HU" sz="14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375 316 200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443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84 013 799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557*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81,7</a:t>
                      </a:r>
                    </a:p>
                  </a:txBody>
                  <a:tcPr marL="0" marR="0" marT="0" marB="0" anchor="ctr"/>
                </a:tc>
              </a:tr>
              <a:tr h="2730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IKOP-3.1.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211 070 000 </a:t>
                      </a:r>
                      <a:r>
                        <a:rPr lang="hu-HU" sz="14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202 782 011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736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8 287 988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264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96,1</a:t>
                      </a:r>
                    </a:p>
                  </a:txBody>
                  <a:tcPr marL="0" marR="0" marT="0" marB="0" anchor="ctr"/>
                </a:tc>
              </a:tr>
              <a:tr h="27302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IKOP-3.2.</a:t>
                      </a:r>
                      <a:endParaRPr lang="hu-H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119 530 000 </a:t>
                      </a:r>
                      <a:r>
                        <a:rPr lang="hu-HU" sz="1400" b="1" i="0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000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114 928 031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326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4 601 968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674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96,1</a:t>
                      </a:r>
                    </a:p>
                  </a:txBody>
                  <a:tcPr marL="0" marR="0" marT="0" marB="0" anchor="ctr"/>
                </a:tc>
              </a:tr>
              <a:tr h="27596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IKOP-4.1.</a:t>
                      </a:r>
                      <a:endParaRPr lang="hu-H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116 237 179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776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116 237 179 </a:t>
                      </a:r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776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hu-H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ctr"/>
                </a:tc>
              </a:tr>
              <a:tr h="27596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Összesen</a:t>
                      </a:r>
                      <a:r>
                        <a:rPr lang="hu-HU" sz="1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1 221 057 179 </a:t>
                      </a:r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776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1 092 346 330 </a:t>
                      </a:r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863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128 710 848 </a:t>
                      </a:r>
                      <a:r>
                        <a:rPr lang="hu-H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913</a:t>
                      </a:r>
                      <a:endParaRPr lang="hu-H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89,5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17500" y="4483100"/>
            <a:ext cx="44196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*A kikötők támogatását biztosító IKOP-2.1. prioritás szabad keretét várhatóan tovább csökkenti a 60,55 Mrd Ft forrásigényű, az éves fejlesztési keret projektlistán szereplő, hamarosan benyújtásra kerülő „MÁV nagykapacitású motorvonatok projekt</a:t>
            </a:r>
            <a:r>
              <a:rPr lang="hu-HU" sz="13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”. Megjegyezzük továbbá, hogy az éves fejlesztési keret indikatív projektlistán szereplő projektek összköltsége minden prioritás esetében 150-200%-kal meghaladja a rendelkezésre álló kereteket.</a:t>
            </a:r>
            <a:endParaRPr lang="hu-HU" sz="13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2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3000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AZ OPERATÍV PROGRAM VÉGREHAJTÁSA SORÁN </a:t>
            </a:r>
            <a:r>
              <a:rPr lang="hu-HU" sz="2400" dirty="0" smtClean="0"/>
              <a:t>ELÉRENDŐ </a:t>
            </a:r>
            <a:r>
              <a:rPr lang="hu-HU" sz="2400" dirty="0"/>
              <a:t>INDIKÁTOR </a:t>
            </a:r>
            <a:r>
              <a:rPr lang="hu-HU" sz="2400" dirty="0" smtClean="0"/>
              <a:t>ÉRTÉKEK</a:t>
            </a:r>
            <a:br>
              <a:rPr lang="hu-HU" sz="2400" dirty="0" smtClean="0"/>
            </a:br>
            <a:r>
              <a:rPr lang="hu-HU" sz="2400" dirty="0" smtClean="0"/>
              <a:t>ikop-2.1. PRIORITÁS</a:t>
            </a:r>
            <a:endParaRPr lang="hu-HU" sz="24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971927"/>
              </p:ext>
            </p:extLst>
          </p:nvPr>
        </p:nvGraphicFramePr>
        <p:xfrm>
          <a:off x="507998" y="1693751"/>
          <a:ext cx="8229603" cy="4866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656"/>
                <a:gridCol w="2016955"/>
                <a:gridCol w="1685290"/>
                <a:gridCol w="1477660"/>
                <a:gridCol w="1874042"/>
              </a:tblGrid>
              <a:tr h="300149">
                <a:tc gridSpan="2">
                  <a:txBody>
                    <a:bodyPr/>
                    <a:lstStyle/>
                    <a:p>
                      <a:pPr marL="228600" indent="-2286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 dirty="0">
                          <a:effectLst/>
                        </a:rPr>
                        <a:t>Egyedi célkitűzés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28600" indent="-228600" algn="just"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 dirty="0">
                          <a:effectLst/>
                        </a:rPr>
                        <a:t>2.1 A hazai TEN-T vasútvonalakon az utazási idő csökkentése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51334">
                <a:tc>
                  <a:txBody>
                    <a:bodyPr/>
                    <a:lstStyle/>
                    <a:p>
                      <a:pPr marL="228600" indent="-2286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 dirty="0">
                          <a:effectLst/>
                        </a:rPr>
                        <a:t>Azonosító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 dirty="0">
                          <a:effectLst/>
                        </a:rPr>
                        <a:t>Mutató 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Mértékegység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>
                          <a:effectLst/>
                        </a:rPr>
                        <a:t>Bázisérték 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>
                          <a:effectLst/>
                        </a:rPr>
                        <a:t>Célérték (2023) 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</a:tr>
              <a:tr h="5404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P2.1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Utazási idő a magyarországi TEN-T vasúthálózaton 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óra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37,9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36,0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</a:tr>
              <a:tr h="265553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Egyedi célkitűzés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 A dunai hajózás biztonságának javítása</a:t>
                      </a:r>
                    </a:p>
                  </a:txBody>
                  <a:tcPr marL="46775" marR="46775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51334">
                <a:tc>
                  <a:txBody>
                    <a:bodyPr/>
                    <a:lstStyle/>
                    <a:p>
                      <a:pPr marL="228600" indent="-2286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>
                          <a:effectLst/>
                        </a:rPr>
                        <a:t>Azonosító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>
                          <a:effectLst/>
                        </a:rPr>
                        <a:t>Mutató 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Mértékegység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>
                          <a:effectLst/>
                        </a:rPr>
                        <a:t>Bázisérték 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 dirty="0">
                          <a:effectLst/>
                        </a:rPr>
                        <a:t>Célérték (2023) 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</a:tr>
              <a:tr h="7392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P2.2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Dunai hajózási balesetek száma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darab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72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csökken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>
                    <a:solidFill>
                      <a:srgbClr val="FF0000"/>
                    </a:solidFill>
                  </a:tcPr>
                </a:tc>
              </a:tr>
              <a:tr h="27833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Egyedi célkitűzés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TEN-T vízi útvonalakon kikötők fejlesztése</a:t>
                      </a:r>
                    </a:p>
                  </a:txBody>
                  <a:tcPr marL="46775" marR="46775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127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Azonosító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Mutató 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Mértékegység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Bázisérték 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Célérték (2023) 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/>
                </a:tc>
              </a:tr>
              <a:tr h="7392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P.2.3.1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Magyarországi kikötőkben ki- és berakodott áruk tömege 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millió tonna </a:t>
                      </a:r>
                      <a:endParaRPr lang="hu-H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5,673 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5,878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</a:tr>
              <a:tr h="7392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>
                          <a:effectLst/>
                        </a:rPr>
                        <a:t>P.2.3.2</a:t>
                      </a:r>
                      <a:endParaRPr lang="hu-H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Magyarországon fejlesztendő kikötőkben a kikötő hajók száma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hajók darabszáma 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</a:rPr>
                        <a:t>788 </a:t>
                      </a:r>
                      <a:endParaRPr lang="hu-HU" sz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6775" marR="4677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dirty="0">
                          <a:effectLst/>
                        </a:rPr>
                        <a:t>1002</a:t>
                      </a:r>
                      <a:endParaRPr lang="hu-H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6775" marR="46775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30200" y="1378670"/>
            <a:ext cx="828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3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Programspecifikus</a:t>
            </a:r>
            <a:r>
              <a:rPr lang="hu-HU" sz="13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eredménymutatók egyedi célkitűzésenként </a:t>
            </a:r>
          </a:p>
        </p:txBody>
      </p:sp>
    </p:spTree>
    <p:extLst>
      <p:ext uri="{BB962C8B-B14F-4D97-AF65-F5344CB8AC3E}">
        <p14:creationId xmlns:p14="http://schemas.microsoft.com/office/powerpoint/2010/main" val="315050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43000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AZ OPERATÍV PROGRAM VÉGREHAJTÁSA SORÁN </a:t>
            </a:r>
            <a:r>
              <a:rPr lang="hu-HU" sz="2400" dirty="0" smtClean="0"/>
              <a:t>ELÉRENDŐ </a:t>
            </a:r>
            <a:r>
              <a:rPr lang="hu-HU" sz="2400" dirty="0"/>
              <a:t>INDIKÁTOR </a:t>
            </a:r>
            <a:r>
              <a:rPr lang="hu-HU" sz="2400" dirty="0" smtClean="0"/>
              <a:t>ÉRTÉKEK</a:t>
            </a:r>
            <a:br>
              <a:rPr lang="hu-HU" sz="2400" dirty="0" smtClean="0"/>
            </a:br>
            <a:r>
              <a:rPr lang="hu-HU" sz="2400" dirty="0" smtClean="0"/>
              <a:t>ikop-2.1. PRIORITÁS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30200" y="1378669"/>
            <a:ext cx="8280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algn="ctr">
              <a:defRPr sz="13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r>
              <a:rPr lang="hu-HU" dirty="0"/>
              <a:t>Közös és </a:t>
            </a:r>
            <a:r>
              <a:rPr lang="hu-HU" dirty="0" err="1"/>
              <a:t>programspecifikus</a:t>
            </a:r>
            <a:r>
              <a:rPr lang="hu-HU" dirty="0"/>
              <a:t> kimeneti mutatók 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667974"/>
              </p:ext>
            </p:extLst>
          </p:nvPr>
        </p:nvGraphicFramePr>
        <p:xfrm>
          <a:off x="555625" y="1832272"/>
          <a:ext cx="7829550" cy="3785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4837"/>
                <a:gridCol w="2489838"/>
                <a:gridCol w="2108200"/>
                <a:gridCol w="1336675"/>
              </a:tblGrid>
              <a:tr h="191757">
                <a:tc gridSpan="2">
                  <a:txBody>
                    <a:bodyPr/>
                    <a:lstStyle/>
                    <a:p>
                      <a:pPr marL="228600" indent="-2286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Beruházási prioritás</a:t>
                      </a:r>
                    </a:p>
                  </a:txBody>
                  <a:tcPr marL="67901" marR="6790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indent="-228600" algn="just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7i - </a:t>
                      </a:r>
                      <a:r>
                        <a:rPr lang="hu-H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Multimodális</a:t>
                      </a: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egységes európai közlekedési térség támogatása a </a:t>
                      </a:r>
                      <a:r>
                        <a:rPr lang="hu-H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TEN-T-be</a:t>
                      </a: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való beruházás által</a:t>
                      </a:r>
                    </a:p>
                  </a:txBody>
                  <a:tcPr marL="67901" marR="67901" marT="0" marB="0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41426">
                <a:tc>
                  <a:txBody>
                    <a:bodyPr/>
                    <a:lstStyle/>
                    <a:p>
                      <a:pPr marL="0" indent="-179705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Azonosító</a:t>
                      </a:r>
                    </a:p>
                  </a:txBody>
                  <a:tcPr marL="67901" marR="6790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9705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Mutató </a:t>
                      </a:r>
                    </a:p>
                  </a:txBody>
                  <a:tcPr marL="67901" marR="6790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9705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Mértékegység</a:t>
                      </a:r>
                    </a:p>
                  </a:txBody>
                  <a:tcPr marL="67901" marR="6790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9705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79705" algn="l"/>
                          <a:tab pos="449580" algn="l"/>
                        </a:tabLs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Célérték (2023)</a:t>
                      </a:r>
                    </a:p>
                  </a:txBody>
                  <a:tcPr marL="67901" marR="67901" marT="0" marB="0">
                    <a:solidFill>
                      <a:schemeClr val="accent1"/>
                    </a:solidFill>
                  </a:tcPr>
                </a:tc>
              </a:tr>
              <a:tr h="12222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CO12a</a:t>
                      </a:r>
                    </a:p>
                  </a:txBody>
                  <a:tcPr marL="67901" marR="6790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Vasút: 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Az újraépített vagy felújított</a:t>
                      </a:r>
                      <a:r>
                        <a:rPr lang="hu-HU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vasútvonal teljes hossza</a:t>
                      </a: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melyből:</a:t>
                      </a:r>
                      <a:r>
                        <a:rPr lang="hu-H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TEN-T</a:t>
                      </a:r>
                      <a:endParaRPr lang="hu-H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278,00</a:t>
                      </a:r>
                    </a:p>
                  </a:txBody>
                  <a:tcPr marL="67901" marR="67901" marT="0" marB="0" anchor="ctr"/>
                </a:tc>
              </a:tr>
              <a:tr h="6412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CO16</a:t>
                      </a:r>
                    </a:p>
                  </a:txBody>
                  <a:tcPr marL="67901" marR="6790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Az új vagy felújított belvízi hajózási útvonalak teljes hossza</a:t>
                      </a:r>
                    </a:p>
                  </a:txBody>
                  <a:tcPr marL="67901" marR="6790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km</a:t>
                      </a:r>
                    </a:p>
                  </a:txBody>
                  <a:tcPr marL="67901" marR="67901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50,00</a:t>
                      </a:r>
                    </a:p>
                  </a:txBody>
                  <a:tcPr marL="67901" marR="67901" marT="0" marB="0" anchor="ctr">
                    <a:solidFill>
                      <a:srgbClr val="FF0000"/>
                    </a:solidFill>
                  </a:tcPr>
                </a:tc>
              </a:tr>
              <a:tr h="6035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CO12b</a:t>
                      </a:r>
                    </a:p>
                  </a:txBody>
                  <a:tcPr marL="67901" marR="6790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TEN-T hálózaton közlekedő új elővárosi motorvonatok kapacitása</a:t>
                      </a: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férőhely</a:t>
                      </a: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9000,00</a:t>
                      </a:r>
                    </a:p>
                  </a:txBody>
                  <a:tcPr marL="67901" marR="67901" marT="0" marB="0" anchor="ctr"/>
                </a:tc>
              </a:tr>
              <a:tr h="5281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CO16a</a:t>
                      </a:r>
                    </a:p>
                  </a:txBody>
                  <a:tcPr marL="67901" marR="6790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Fejlesztett kikötők száma</a:t>
                      </a:r>
                    </a:p>
                  </a:txBody>
                  <a:tcPr marL="67901" marR="6790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kikötők darab száma</a:t>
                      </a:r>
                    </a:p>
                  </a:txBody>
                  <a:tcPr marL="67901" marR="6790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7901" marR="67901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22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ÁLTALÁNOS CSOPORTMENTESSÉGI RENDELET MÓDOSÍTÁSA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3200" y="1409700"/>
            <a:ext cx="8610600" cy="33909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Az európai bizottság 2017. május 17.-én elfogadta a Szerződés 107. és 108. cikke alkalmazásában bizonyos támogatási kategóriáknak a belső piaccal összeegyeztethetővé nyilvánításáról szóló 651/2014/EU rendelet (továbbiakban: általános csoportmentességi rendelet, GBER) módosítását.</a:t>
            </a:r>
          </a:p>
          <a:p>
            <a:pPr marL="0" indent="0" algn="just">
              <a:buNone/>
            </a:pPr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Belvízi kikötők akkor részesülhetnek támogatásban, ha megfelelnek az alábbi feltételeknek:  </a:t>
            </a:r>
          </a:p>
          <a:p>
            <a:pPr marL="0" lvl="0" algn="just"/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támogatás intenzitása nem haladhatja meg a maximálisan megengedett támogatási intenzitást (IKOP esetében 100%), továbbá</a:t>
            </a:r>
          </a:p>
          <a:p>
            <a:pPr marL="0" lvl="0" algn="just"/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 támogatás összege nem haladhatja meg a támogatható költségek és a beruházás üzemelési nyereség közti különbséget </a:t>
            </a:r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(költség-haszon elemzés bázisú támogatás)</a:t>
            </a:r>
            <a:endParaRPr lang="hu-HU" sz="1300" cap="none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0" lvl="0" algn="just"/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sz="1300" cap="none" dirty="0">
                <a:solidFill>
                  <a:schemeClr val="accent1">
                    <a:lumMod val="50000"/>
                  </a:schemeClr>
                </a:solidFill>
              </a:rPr>
              <a:t>legfeljebb 2 millió EUR összegű </a:t>
            </a:r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</a:rPr>
              <a:t>támogatások </a:t>
            </a:r>
            <a:r>
              <a:rPr lang="hu-HU" sz="1300" cap="none" dirty="0">
                <a:solidFill>
                  <a:schemeClr val="accent1">
                    <a:lumMod val="50000"/>
                  </a:schemeClr>
                </a:solidFill>
              </a:rPr>
              <a:t>esetében a </a:t>
            </a:r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</a:rPr>
              <a:t>támogatás mértéke a támogatható </a:t>
            </a:r>
            <a:r>
              <a:rPr lang="hu-HU" sz="1300" cap="none" dirty="0">
                <a:solidFill>
                  <a:schemeClr val="accent1">
                    <a:lumMod val="50000"/>
                  </a:schemeClr>
                </a:solidFill>
              </a:rPr>
              <a:t>költségek 80</a:t>
            </a:r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</a:rPr>
              <a:t>%-ában is maximalizálható a fenti módszerek </a:t>
            </a:r>
            <a:r>
              <a:rPr lang="hu-HU" sz="1300" cap="none" dirty="0">
                <a:solidFill>
                  <a:schemeClr val="accent1">
                    <a:lumMod val="50000"/>
                  </a:schemeClr>
                </a:solidFill>
              </a:rPr>
              <a:t>alkalmazása helyett</a:t>
            </a:r>
          </a:p>
          <a:p>
            <a:pPr marL="0" indent="0" algn="just">
              <a:buNone/>
            </a:pPr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Nem alkalmazható a rendelet azokra a támogatásokra, amik meghaladják a következő határértékeket:</a:t>
            </a:r>
          </a:p>
          <a:p>
            <a:pPr marL="0" lvl="0" algn="just"/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40 millió euró támogatható költség/projekt vagy</a:t>
            </a:r>
          </a:p>
          <a:p>
            <a:pPr marL="0" lvl="0" algn="just"/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50 millió euró/ projekt, ha a kikötő része a </a:t>
            </a:r>
            <a:r>
              <a:rPr lang="hu-HU" sz="1300" cap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Core</a:t>
            </a:r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Network </a:t>
            </a:r>
            <a:r>
              <a:rPr lang="hu-HU" sz="1300" cap="none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</a:t>
            </a:r>
            <a:r>
              <a:rPr lang="hu-HU" sz="1300" cap="none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orridor</a:t>
            </a:r>
            <a:r>
              <a:rPr lang="hu-HU" sz="1300" cap="none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munkatervének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65100" y="4725938"/>
            <a:ext cx="8686800" cy="186563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hu-HU" sz="1300" b="1" u="sng" dirty="0">
                <a:solidFill>
                  <a:schemeClr val="bg1"/>
                </a:solidFill>
                <a:cs typeface="Arial" panose="020B0604020202020204" pitchFamily="34" charset="0"/>
              </a:rPr>
              <a:t>Támogatható </a:t>
            </a:r>
            <a:r>
              <a:rPr lang="hu-HU" sz="1300" b="1" dirty="0">
                <a:solidFill>
                  <a:schemeClr val="bg1"/>
                </a:solidFill>
                <a:cs typeface="Arial" panose="020B0604020202020204" pitchFamily="34" charset="0"/>
              </a:rPr>
              <a:t>költségek a tervezési költségeket is beleértve:</a:t>
            </a: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300" b="1" dirty="0">
                <a:solidFill>
                  <a:schemeClr val="bg1"/>
                </a:solidFill>
                <a:cs typeface="Arial" panose="020B0604020202020204" pitchFamily="34" charset="0"/>
              </a:rPr>
              <a:t>a </a:t>
            </a:r>
            <a:r>
              <a:rPr lang="hu-HU" sz="1300" b="1" u="sng" dirty="0">
                <a:solidFill>
                  <a:schemeClr val="bg1"/>
                </a:solidFill>
                <a:cs typeface="Arial" panose="020B0604020202020204" pitchFamily="34" charset="0"/>
              </a:rPr>
              <a:t>kikötő infrastruktúra </a:t>
            </a:r>
            <a:r>
              <a:rPr lang="hu-HU" sz="1300" b="1" dirty="0">
                <a:solidFill>
                  <a:schemeClr val="bg1"/>
                </a:solidFill>
                <a:cs typeface="Arial" panose="020B0604020202020204" pitchFamily="34" charset="0"/>
              </a:rPr>
              <a:t>kivitelezésének beruházása, cseréje vagy felújítása,</a:t>
            </a: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300" b="1" dirty="0">
                <a:solidFill>
                  <a:schemeClr val="bg1"/>
                </a:solidFill>
                <a:cs typeface="Arial" panose="020B0604020202020204" pitchFamily="34" charset="0"/>
              </a:rPr>
              <a:t>az infrastruktúra megközelítésének kivitelezése, cseréje vagy felújítása,</a:t>
            </a:r>
          </a:p>
          <a:p>
            <a:pPr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sz="1300" b="1" u="sng" dirty="0">
                <a:solidFill>
                  <a:schemeClr val="bg1"/>
                </a:solidFill>
                <a:cs typeface="Arial" panose="020B0604020202020204" pitchFamily="34" charset="0"/>
              </a:rPr>
              <a:t>kotrás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hu-HU" sz="1300" b="1" u="sng" dirty="0">
                <a:solidFill>
                  <a:schemeClr val="bg1"/>
                </a:solidFill>
                <a:cs typeface="Arial" panose="020B0604020202020204" pitchFamily="34" charset="0"/>
              </a:rPr>
              <a:t>Nem </a:t>
            </a:r>
            <a:r>
              <a:rPr lang="hu-HU" sz="1300" b="1" u="sng" dirty="0" smtClean="0">
                <a:solidFill>
                  <a:schemeClr val="bg1"/>
                </a:solidFill>
                <a:cs typeface="Arial" panose="020B0604020202020204" pitchFamily="34" charset="0"/>
              </a:rPr>
              <a:t>tartoznak </a:t>
            </a:r>
            <a:r>
              <a:rPr lang="hu-HU" sz="1300" b="1" u="sng" dirty="0">
                <a:solidFill>
                  <a:schemeClr val="bg1"/>
                </a:solidFill>
                <a:cs typeface="Arial" panose="020B0604020202020204" pitchFamily="34" charset="0"/>
              </a:rPr>
              <a:t>bele a támogatható költségekbe </a:t>
            </a:r>
            <a:r>
              <a:rPr lang="hu-HU" sz="1300" b="1" dirty="0">
                <a:solidFill>
                  <a:schemeClr val="bg1"/>
                </a:solidFill>
                <a:cs typeface="Arial" panose="020B0604020202020204" pitchFamily="34" charset="0"/>
              </a:rPr>
              <a:t>a nem közlekedéssel kapcsolatos tevékenységek költségei, beleértve a kikötőben működő ipari termelési létesítmények, irodák és üzletek, valamint a </a:t>
            </a:r>
            <a:r>
              <a:rPr lang="hu-HU" sz="1300" b="1" u="sng" dirty="0">
                <a:solidFill>
                  <a:schemeClr val="bg1"/>
                </a:solidFill>
                <a:cs typeface="Arial" panose="020B0604020202020204" pitchFamily="34" charset="0"/>
              </a:rPr>
              <a:t>kikötői felépítmények</a:t>
            </a:r>
            <a:r>
              <a:rPr lang="hu-HU" sz="13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hu-HU" sz="13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9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4102993" y="301709"/>
            <a:ext cx="4896544" cy="2547857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u-HU" sz="4000" dirty="0" err="1" smtClean="0">
                <a:latin typeface="+mn-lt"/>
                <a:cs typeface="Times New Roman" pitchFamily="18" charset="0"/>
              </a:rPr>
              <a:t>Cef</a:t>
            </a:r>
            <a:r>
              <a:rPr lang="hu-HU" sz="4000" dirty="0" smtClean="0">
                <a:latin typeface="+mn-lt"/>
                <a:cs typeface="Times New Roman" pitchFamily="18" charset="0"/>
              </a:rPr>
              <a:t> -</a:t>
            </a:r>
            <a:r>
              <a:rPr lang="hu-HU" sz="3600" dirty="0" smtClean="0">
                <a:latin typeface="+mn-lt"/>
                <a:cs typeface="Times New Roman" pitchFamily="18" charset="0"/>
              </a:rPr>
              <a:t/>
            </a:r>
            <a:br>
              <a:rPr lang="hu-HU" sz="3600" dirty="0" smtClean="0">
                <a:latin typeface="+mn-lt"/>
                <a:cs typeface="Times New Roman" pitchFamily="18" charset="0"/>
              </a:rPr>
            </a:br>
            <a:r>
              <a:rPr lang="hu-HU" sz="3600" cap="none" dirty="0" smtClean="0">
                <a:latin typeface="+mn-lt"/>
              </a:rPr>
              <a:t>Európai Hálózatfinanszírozási Eszköz</a:t>
            </a:r>
            <a:r>
              <a:rPr lang="hu-HU" sz="3600" dirty="0" smtClean="0">
                <a:latin typeface="+mn-lt"/>
                <a:cs typeface="Times New Roman" pitchFamily="18" charset="0"/>
              </a:rPr>
              <a:t/>
            </a:r>
            <a:br>
              <a:rPr lang="hu-HU" sz="3600" dirty="0" smtClean="0">
                <a:latin typeface="+mn-lt"/>
                <a:cs typeface="Times New Roman" pitchFamily="18" charset="0"/>
              </a:rPr>
            </a:br>
            <a:r>
              <a:rPr lang="hu-HU" sz="1200" dirty="0" smtClean="0">
                <a:latin typeface="+mn-lt"/>
                <a:cs typeface="Times New Roman" pitchFamily="18" charset="0"/>
              </a:rPr>
              <a:t/>
            </a:r>
            <a:br>
              <a:rPr lang="hu-HU" sz="1200" dirty="0" smtClean="0">
                <a:latin typeface="+mn-lt"/>
                <a:cs typeface="Times New Roman" pitchFamily="18" charset="0"/>
              </a:rPr>
            </a:br>
            <a:endParaRPr lang="en-US" sz="2600" dirty="0">
              <a:latin typeface="+mn-lt"/>
              <a:cs typeface="Times New Roman" pitchFamily="18" charset="0"/>
            </a:endParaRPr>
          </a:p>
        </p:txBody>
      </p:sp>
      <p:pic>
        <p:nvPicPr>
          <p:cNvPr id="5" name="Picture 2" descr="SOPRON és az A38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4350" y="2533915"/>
            <a:ext cx="4581525" cy="337887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hu-HU" sz="3400" dirty="0" err="1">
                <a:cs typeface="Times New Roman" pitchFamily="18" charset="0"/>
              </a:rPr>
              <a:t>Cef</a:t>
            </a:r>
            <a:r>
              <a:rPr lang="hu-HU" sz="3400" dirty="0">
                <a:cs typeface="Times New Roman" pitchFamily="18" charset="0"/>
              </a:rPr>
              <a:t> </a:t>
            </a:r>
            <a:r>
              <a:rPr lang="hu-HU" sz="3400" dirty="0" smtClean="0">
                <a:cs typeface="Times New Roman" pitchFamily="18" charset="0"/>
              </a:rPr>
              <a:t>-</a:t>
            </a:r>
            <a:r>
              <a:rPr lang="hu-HU" sz="3400" dirty="0">
                <a:cs typeface="Times New Roman" pitchFamily="18" charset="0"/>
              </a:rPr>
              <a:t> </a:t>
            </a:r>
            <a:r>
              <a:rPr lang="hu-HU" sz="3400" cap="none" dirty="0" smtClean="0"/>
              <a:t>Európai Hálózatfinanszírozási Eszköz</a:t>
            </a:r>
            <a:endParaRPr lang="hu-HU" sz="3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500" y="1457325"/>
            <a:ext cx="8782050" cy="471963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000" cap="none" dirty="0">
                <a:solidFill>
                  <a:schemeClr val="accent1">
                    <a:lumMod val="50000"/>
                  </a:schemeClr>
                </a:solidFill>
              </a:rPr>
              <a:t>CEF Közlekedési keret a kohéziós tagállamok részére: 11,3 Mrd euró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000" cap="none" dirty="0">
                <a:solidFill>
                  <a:schemeClr val="accent1">
                    <a:lumMod val="50000"/>
                  </a:schemeClr>
                </a:solidFill>
              </a:rPr>
              <a:t>Nemzeti allokáció Magyarországnak: 1,075 Mrd euró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100" cap="none" dirty="0">
                <a:solidFill>
                  <a:schemeClr val="accent1">
                    <a:lumMod val="50000"/>
                  </a:schemeClr>
                </a:solidFill>
              </a:rPr>
              <a:t>CEF 1. pályázati kör:</a:t>
            </a:r>
          </a:p>
          <a:p>
            <a:pPr marL="355600" lvl="1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2015. IV. negyedévben a Támogatási Megállapodások aláírásra kerültek az Európai Bizottság (DG MOVE) Végrehajtó Ügynökségével (INEA)</a:t>
            </a:r>
          </a:p>
          <a:p>
            <a:pPr marL="355600" lvl="1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Lekötés: 24,42%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100" cap="none" dirty="0">
                <a:solidFill>
                  <a:schemeClr val="accent1">
                    <a:lumMod val="50000"/>
                  </a:schemeClr>
                </a:solidFill>
              </a:rPr>
              <a:t>CEF 2. pályázati kör:</a:t>
            </a:r>
          </a:p>
          <a:p>
            <a:pPr marL="355600" lvl="1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2016. IV. negyedévben a Támogatási Megállapodások aláírásra kerültek az Európai Bizottság (DG MOVE) Végrehajtó Ügynökségével (INEA)</a:t>
            </a:r>
          </a:p>
          <a:p>
            <a:pPr marL="355600" lvl="1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Lekötés: 74,44%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100" cap="none" dirty="0">
                <a:solidFill>
                  <a:schemeClr val="accent1">
                    <a:lumMod val="50000"/>
                  </a:schemeClr>
                </a:solidFill>
              </a:rPr>
              <a:t>Magyarország lekötötte keretének 98,86%-át: </a:t>
            </a:r>
            <a:r>
              <a:rPr lang="hu-HU" altLang="hu-HU" sz="2100" cap="none" dirty="0">
                <a:solidFill>
                  <a:schemeClr val="accent1">
                    <a:lumMod val="50000"/>
                  </a:schemeClr>
                </a:solidFill>
              </a:rPr>
              <a:t>1,063 </a:t>
            </a:r>
            <a:r>
              <a:rPr lang="hu-HU" altLang="hu-HU" sz="2100" cap="none" dirty="0" err="1">
                <a:solidFill>
                  <a:schemeClr val="accent1">
                    <a:lumMod val="50000"/>
                  </a:schemeClr>
                </a:solidFill>
              </a:rPr>
              <a:t>mrd</a:t>
            </a:r>
            <a:r>
              <a:rPr lang="hu-HU" altLang="hu-HU" sz="2100" cap="none" dirty="0">
                <a:solidFill>
                  <a:schemeClr val="accent1">
                    <a:lumMod val="50000"/>
                  </a:schemeClr>
                </a:solidFill>
              </a:rPr>
              <a:t> € / </a:t>
            </a:r>
            <a:r>
              <a:rPr lang="hu-HU" sz="2100" cap="none" dirty="0">
                <a:solidFill>
                  <a:schemeClr val="accent1">
                    <a:lumMod val="50000"/>
                  </a:schemeClr>
                </a:solidFill>
              </a:rPr>
              <a:t>332,6 </a:t>
            </a:r>
            <a:r>
              <a:rPr lang="hu-HU" sz="2100" cap="none" dirty="0" err="1">
                <a:solidFill>
                  <a:schemeClr val="accent1">
                    <a:lumMod val="50000"/>
                  </a:schemeClr>
                </a:solidFill>
              </a:rPr>
              <a:t>mrd</a:t>
            </a:r>
            <a:r>
              <a:rPr lang="hu-HU" sz="2100" cap="none" dirty="0">
                <a:solidFill>
                  <a:schemeClr val="accent1">
                    <a:lumMod val="50000"/>
                  </a:schemeClr>
                </a:solidFill>
              </a:rPr>
              <a:t> Ft</a:t>
            </a:r>
          </a:p>
          <a:p>
            <a:pPr marL="355600" lvl="1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altLang="hu-HU" sz="2100" dirty="0">
                <a:solidFill>
                  <a:schemeClr val="accent1">
                    <a:lumMod val="50000"/>
                  </a:schemeClr>
                </a:solidFill>
              </a:rPr>
              <a:t>Az 1. és 2. pályázati kör támogatott projektjeinek száma: 32   (28 nemzeti boríték és 4 általános boríték).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100" cap="none" dirty="0">
                <a:solidFill>
                  <a:schemeClr val="accent1">
                    <a:lumMod val="50000"/>
                  </a:schemeClr>
                </a:solidFill>
              </a:rPr>
              <a:t>CEF 3. </a:t>
            </a:r>
            <a:r>
              <a:rPr lang="hu-HU" sz="2100" cap="none" dirty="0" smtClean="0">
                <a:solidFill>
                  <a:schemeClr val="accent1">
                    <a:lumMod val="50000"/>
                  </a:schemeClr>
                </a:solidFill>
              </a:rPr>
              <a:t>pályázati kör </a:t>
            </a:r>
            <a:r>
              <a:rPr lang="hu-HU" sz="2100" b="0" cap="none" dirty="0" smtClean="0">
                <a:solidFill>
                  <a:schemeClr val="accent1">
                    <a:lumMod val="50000"/>
                  </a:schemeClr>
                </a:solidFill>
              </a:rPr>
              <a:t>(a nemzeti keret lekötésére az utolsó lehetőség)</a:t>
            </a:r>
            <a:r>
              <a:rPr lang="hu-HU" sz="2100" cap="none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hu-HU" sz="2100" cap="none" dirty="0">
              <a:solidFill>
                <a:schemeClr val="accent1">
                  <a:lumMod val="50000"/>
                </a:schemeClr>
              </a:solidFill>
            </a:endParaRPr>
          </a:p>
          <a:p>
            <a:pPr marL="355600" lvl="1" indent="-177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Benyújtási határidő: 2017. február 7., 18 benyújtott </a:t>
            </a:r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</a:rPr>
              <a:t>projektjavaslat, várható eredmény 2017. június végén</a:t>
            </a:r>
            <a:endParaRPr lang="hu-HU" sz="2000" cap="none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cap="none" dirty="0"/>
          </a:p>
        </p:txBody>
      </p:sp>
    </p:spTree>
    <p:extLst>
      <p:ext uri="{BB962C8B-B14F-4D97-AF65-F5344CB8AC3E}">
        <p14:creationId xmlns:p14="http://schemas.microsoft.com/office/powerpoint/2010/main" val="18484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3307</TotalTime>
  <Words>1399</Words>
  <Application>Microsoft Office PowerPoint</Application>
  <PresentationFormat>Diavetítés a képernyőre (4:3 oldalarány)</PresentationFormat>
  <Paragraphs>367</Paragraphs>
  <Slides>13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PowerPoint bemutató</vt:lpstr>
      <vt:lpstr>közlekedési operatív program 2007-2013 kikötőfejlesztés</vt:lpstr>
      <vt:lpstr>Integrált közlekedésfejlesztési operatív program 2014-2020 kikötőfejlesztés</vt:lpstr>
      <vt:lpstr>Szabad keret 2017. május 24-i adatok</vt:lpstr>
      <vt:lpstr>AZ OPERATÍV PROGRAM VÉGREHAJTÁSA SORÁN ELÉRENDŐ INDIKÁTOR ÉRTÉKEK ikop-2.1. PRIORITÁS</vt:lpstr>
      <vt:lpstr>AZ OPERATÍV PROGRAM VÉGREHAJTÁSA SORÁN ELÉRENDŐ INDIKÁTOR ÉRTÉKEK ikop-2.1. PRIORITÁS</vt:lpstr>
      <vt:lpstr>ÁLTALÁNOS CSOPORTMENTESSÉGI RENDELET MÓDOSÍTÁSA</vt:lpstr>
      <vt:lpstr>Cef - Európai Hálózatfinanszírozási Eszköz  </vt:lpstr>
      <vt:lpstr>Cef - Európai Hálózatfinanszírozási Eszköz</vt:lpstr>
      <vt:lpstr>CEF – 1. pályázati felhívás – nyertes projektek </vt:lpstr>
      <vt:lpstr>CEF – 2. pályázati felhívás - nyertes projektek </vt:lpstr>
      <vt:lpstr>CEF – 3. pályázati felhívásra benyújtott projektek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Csaba</dc:creator>
  <cp:lastModifiedBy>Szabó Ágnes</cp:lastModifiedBy>
  <cp:revision>286</cp:revision>
  <dcterms:created xsi:type="dcterms:W3CDTF">2014-10-14T08:40:43Z</dcterms:created>
  <dcterms:modified xsi:type="dcterms:W3CDTF">2017-05-30T14:16:23Z</dcterms:modified>
</cp:coreProperties>
</file>