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4.xml" ContentType="application/vnd.openxmlformats-officedocument.themeOverrid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49" r:id="rId3"/>
    <p:sldMasterId id="2147483652" r:id="rId4"/>
    <p:sldMasterId id="2147486250" r:id="rId5"/>
  </p:sldMasterIdLst>
  <p:notesMasterIdLst>
    <p:notesMasterId r:id="rId23"/>
  </p:notesMasterIdLst>
  <p:handoutMasterIdLst>
    <p:handoutMasterId r:id="rId24"/>
  </p:handoutMasterIdLst>
  <p:sldIdLst>
    <p:sldId id="692" r:id="rId6"/>
    <p:sldId id="681" r:id="rId7"/>
    <p:sldId id="683" r:id="rId8"/>
    <p:sldId id="680" r:id="rId9"/>
    <p:sldId id="684" r:id="rId10"/>
    <p:sldId id="685" r:id="rId11"/>
    <p:sldId id="698" r:id="rId12"/>
    <p:sldId id="687" r:id="rId13"/>
    <p:sldId id="690" r:id="rId14"/>
    <p:sldId id="696" r:id="rId15"/>
    <p:sldId id="700" r:id="rId16"/>
    <p:sldId id="693" r:id="rId17"/>
    <p:sldId id="694" r:id="rId18"/>
    <p:sldId id="695" r:id="rId19"/>
    <p:sldId id="697" r:id="rId20"/>
    <p:sldId id="688" r:id="rId21"/>
    <p:sldId id="699" r:id="rId2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 baseline="-80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80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80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80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80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-80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-80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-80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-80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757"/>
    <a:srgbClr val="FF3300"/>
    <a:srgbClr val="7E6000"/>
    <a:srgbClr val="763B00"/>
    <a:srgbClr val="FFFF99"/>
    <a:srgbClr val="FFFFFF"/>
    <a:srgbClr val="99FFCC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Sötét stílus 1 – 3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96499" autoAdjust="0"/>
  </p:normalViewPr>
  <p:slideViewPr>
    <p:cSldViewPr>
      <p:cViewPr varScale="1">
        <p:scale>
          <a:sx n="68" d="100"/>
          <a:sy n="68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eloadashoz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eloadashoz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eloadashoz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eloadashoz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eloadashoz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1340440553039E-2"/>
          <c:y val="3.0610879522412638E-2"/>
          <c:w val="0.88146670836019292"/>
          <c:h val="0.86314053414929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'[Microsoft PowerPoint programbeli  diagram]exportimport'!$A$3</c:f>
              <c:strCache>
                <c:ptCount val="1"/>
                <c:pt idx="0">
                  <c:v>Búza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'[Microsoft PowerPoint programbeli  diagram]exportimport'!$B$2:$AA$2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'[Microsoft PowerPoint programbeli  diagram]exportimport'!$B$3:$AA$3</c:f>
              <c:numCache>
                <c:formatCode>General</c:formatCode>
                <c:ptCount val="26"/>
                <c:pt idx="0">
                  <c:v>1002246</c:v>
                </c:pt>
                <c:pt idx="1">
                  <c:v>994329</c:v>
                </c:pt>
                <c:pt idx="2">
                  <c:v>83138</c:v>
                </c:pt>
                <c:pt idx="3">
                  <c:v>760449</c:v>
                </c:pt>
                <c:pt idx="4">
                  <c:v>2756581</c:v>
                </c:pt>
                <c:pt idx="5">
                  <c:v>266901</c:v>
                </c:pt>
                <c:pt idx="6">
                  <c:v>929550</c:v>
                </c:pt>
                <c:pt idx="7">
                  <c:v>1879059</c:v>
                </c:pt>
                <c:pt idx="8">
                  <c:v>553452</c:v>
                </c:pt>
                <c:pt idx="9">
                  <c:v>466830</c:v>
                </c:pt>
                <c:pt idx="10">
                  <c:v>1274228</c:v>
                </c:pt>
                <c:pt idx="11">
                  <c:v>1054246</c:v>
                </c:pt>
                <c:pt idx="12">
                  <c:v>1228255</c:v>
                </c:pt>
                <c:pt idx="13">
                  <c:v>1057028</c:v>
                </c:pt>
                <c:pt idx="14">
                  <c:v>1897509</c:v>
                </c:pt>
                <c:pt idx="15">
                  <c:v>2348586</c:v>
                </c:pt>
                <c:pt idx="16">
                  <c:v>1715080</c:v>
                </c:pt>
                <c:pt idx="17">
                  <c:v>2209228</c:v>
                </c:pt>
                <c:pt idx="18">
                  <c:v>1875815</c:v>
                </c:pt>
                <c:pt idx="19">
                  <c:v>2181320</c:v>
                </c:pt>
                <c:pt idx="20">
                  <c:v>1415476</c:v>
                </c:pt>
                <c:pt idx="21">
                  <c:v>1477663</c:v>
                </c:pt>
                <c:pt idx="22">
                  <c:v>2665814</c:v>
                </c:pt>
                <c:pt idx="23">
                  <c:v>2483431</c:v>
                </c:pt>
                <c:pt idx="24">
                  <c:v>1932195</c:v>
                </c:pt>
                <c:pt idx="25">
                  <c:v>2790206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94-409D-8429-8CCED3C79B51}"/>
            </c:ext>
          </c:extLst>
        </c:ser>
        <c:ser>
          <c:idx val="1"/>
          <c:order val="1"/>
          <c:tx>
            <c:strRef>
              <c:f>'[Microsoft PowerPoint programbeli  diagram]exportimport'!$A$4</c:f>
              <c:strCache>
                <c:ptCount val="1"/>
                <c:pt idx="0">
                  <c:v>Kukorica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'[Microsoft PowerPoint programbeli  diagram]exportimport'!$B$2:$AA$2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'[Microsoft PowerPoint programbeli  diagram]exportimport'!$B$4:$AA$4</c:f>
              <c:numCache>
                <c:formatCode>General</c:formatCode>
                <c:ptCount val="26"/>
                <c:pt idx="0">
                  <c:v>475766</c:v>
                </c:pt>
                <c:pt idx="1">
                  <c:v>2511396</c:v>
                </c:pt>
                <c:pt idx="2">
                  <c:v>120176</c:v>
                </c:pt>
                <c:pt idx="3">
                  <c:v>127140</c:v>
                </c:pt>
                <c:pt idx="4">
                  <c:v>559699</c:v>
                </c:pt>
                <c:pt idx="5">
                  <c:v>107357</c:v>
                </c:pt>
                <c:pt idx="6">
                  <c:v>1158937</c:v>
                </c:pt>
                <c:pt idx="7">
                  <c:v>2076414</c:v>
                </c:pt>
                <c:pt idx="8">
                  <c:v>1656739</c:v>
                </c:pt>
                <c:pt idx="9">
                  <c:v>956981</c:v>
                </c:pt>
                <c:pt idx="10">
                  <c:v>139066</c:v>
                </c:pt>
                <c:pt idx="11">
                  <c:v>133431</c:v>
                </c:pt>
                <c:pt idx="12">
                  <c:v>1228255</c:v>
                </c:pt>
                <c:pt idx="13">
                  <c:v>1319538</c:v>
                </c:pt>
                <c:pt idx="14">
                  <c:v>1939722</c:v>
                </c:pt>
                <c:pt idx="15">
                  <c:v>2447056</c:v>
                </c:pt>
                <c:pt idx="16">
                  <c:v>5355771</c:v>
                </c:pt>
                <c:pt idx="17">
                  <c:v>3588691</c:v>
                </c:pt>
                <c:pt idx="18">
                  <c:v>4361967</c:v>
                </c:pt>
                <c:pt idx="19">
                  <c:v>4050506</c:v>
                </c:pt>
                <c:pt idx="20">
                  <c:v>3963962</c:v>
                </c:pt>
                <c:pt idx="21">
                  <c:v>4675865</c:v>
                </c:pt>
                <c:pt idx="22">
                  <c:v>2434131</c:v>
                </c:pt>
                <c:pt idx="23">
                  <c:v>2628872</c:v>
                </c:pt>
                <c:pt idx="24">
                  <c:v>4481133</c:v>
                </c:pt>
                <c:pt idx="25">
                  <c:v>2696173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94-409D-8429-8CCED3C79B51}"/>
            </c:ext>
          </c:extLst>
        </c:ser>
        <c:ser>
          <c:idx val="2"/>
          <c:order val="2"/>
          <c:tx>
            <c:strRef>
              <c:f>'[Microsoft PowerPoint programbeli  diagram]exportimport'!$A$5</c:f>
              <c:strCache>
                <c:ptCount val="1"/>
                <c:pt idx="0">
                  <c:v>Egyéb kalászos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numRef>
              <c:f>'[Microsoft PowerPoint programbeli  diagram]exportimport'!$B$2:$AA$2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'[Microsoft PowerPoint programbeli  diagram]exportimport'!$B$5:$AA$5</c:f>
              <c:numCache>
                <c:formatCode>General</c:formatCode>
                <c:ptCount val="26"/>
                <c:pt idx="3">
                  <c:v>2057</c:v>
                </c:pt>
                <c:pt idx="4">
                  <c:v>187138</c:v>
                </c:pt>
                <c:pt idx="5">
                  <c:v>56835</c:v>
                </c:pt>
                <c:pt idx="6">
                  <c:v>112986</c:v>
                </c:pt>
                <c:pt idx="7">
                  <c:v>203283</c:v>
                </c:pt>
                <c:pt idx="8">
                  <c:v>131052</c:v>
                </c:pt>
                <c:pt idx="9">
                  <c:v>82620</c:v>
                </c:pt>
                <c:pt idx="10">
                  <c:v>139066</c:v>
                </c:pt>
                <c:pt idx="11">
                  <c:v>133431</c:v>
                </c:pt>
                <c:pt idx="12">
                  <c:v>159153</c:v>
                </c:pt>
                <c:pt idx="13">
                  <c:v>206004</c:v>
                </c:pt>
                <c:pt idx="14">
                  <c:v>382800</c:v>
                </c:pt>
                <c:pt idx="15">
                  <c:v>399056</c:v>
                </c:pt>
                <c:pt idx="16">
                  <c:v>421991</c:v>
                </c:pt>
                <c:pt idx="17">
                  <c:v>567309</c:v>
                </c:pt>
                <c:pt idx="18">
                  <c:v>293236</c:v>
                </c:pt>
                <c:pt idx="19">
                  <c:v>387851</c:v>
                </c:pt>
                <c:pt idx="20">
                  <c:v>595805</c:v>
                </c:pt>
                <c:pt idx="21">
                  <c:v>382184</c:v>
                </c:pt>
                <c:pt idx="22">
                  <c:v>561933</c:v>
                </c:pt>
                <c:pt idx="23">
                  <c:v>568329</c:v>
                </c:pt>
                <c:pt idx="24">
                  <c:v>949467</c:v>
                </c:pt>
                <c:pt idx="25">
                  <c:v>785295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94-409D-8429-8CCED3C79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88928"/>
        <c:axId val="40440192"/>
      </c:barChart>
      <c:lineChart>
        <c:grouping val="standard"/>
        <c:varyColors val="0"/>
        <c:ser>
          <c:idx val="3"/>
          <c:order val="3"/>
          <c:tx>
            <c:strRef>
              <c:f>'[Microsoft PowerPoint programbeli  diagram]exportimport'!$A$6</c:f>
              <c:strCache>
                <c:ptCount val="1"/>
                <c:pt idx="0">
                  <c:v>Összesen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'[Microsoft PowerPoint programbeli  diagram]exportimport'!$B$2:$AA$2</c:f>
              <c:numCache>
                <c:formatCode>General</c:formatCode>
                <c:ptCount val="26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</c:numCache>
            </c:numRef>
          </c:cat>
          <c:val>
            <c:numRef>
              <c:f>'[Microsoft PowerPoint programbeli  diagram]exportimport'!$B$6:$AA$6</c:f>
              <c:numCache>
                <c:formatCode>General</c:formatCode>
                <c:ptCount val="26"/>
                <c:pt idx="0">
                  <c:v>1478012</c:v>
                </c:pt>
                <c:pt idx="1">
                  <c:v>3505725</c:v>
                </c:pt>
                <c:pt idx="2">
                  <c:v>203314</c:v>
                </c:pt>
                <c:pt idx="3">
                  <c:v>889646</c:v>
                </c:pt>
                <c:pt idx="4">
                  <c:v>3503418</c:v>
                </c:pt>
                <c:pt idx="5">
                  <c:v>431093</c:v>
                </c:pt>
                <c:pt idx="6">
                  <c:v>2201473</c:v>
                </c:pt>
                <c:pt idx="7">
                  <c:v>4158756</c:v>
                </c:pt>
                <c:pt idx="8">
                  <c:v>2341243</c:v>
                </c:pt>
                <c:pt idx="9">
                  <c:v>1506431</c:v>
                </c:pt>
                <c:pt idx="10">
                  <c:v>1552360</c:v>
                </c:pt>
                <c:pt idx="11">
                  <c:v>1321108</c:v>
                </c:pt>
                <c:pt idx="12">
                  <c:v>2615663</c:v>
                </c:pt>
                <c:pt idx="13">
                  <c:v>2582570</c:v>
                </c:pt>
                <c:pt idx="14">
                  <c:v>4220031</c:v>
                </c:pt>
                <c:pt idx="15">
                  <c:v>5194698</c:v>
                </c:pt>
                <c:pt idx="16">
                  <c:v>7492842</c:v>
                </c:pt>
                <c:pt idx="17">
                  <c:v>6365228</c:v>
                </c:pt>
                <c:pt idx="18">
                  <c:v>6531018</c:v>
                </c:pt>
                <c:pt idx="19">
                  <c:v>6619677</c:v>
                </c:pt>
                <c:pt idx="20">
                  <c:v>5975243</c:v>
                </c:pt>
                <c:pt idx="21">
                  <c:v>6535712</c:v>
                </c:pt>
                <c:pt idx="22">
                  <c:v>5661878</c:v>
                </c:pt>
                <c:pt idx="23">
                  <c:v>5680632</c:v>
                </c:pt>
                <c:pt idx="24">
                  <c:v>7362795</c:v>
                </c:pt>
                <c:pt idx="25">
                  <c:v>6271674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94-409D-8429-8CCED3C79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43264"/>
        <c:axId val="40441728"/>
        <c:extLst/>
      </c:lineChart>
      <c:catAx>
        <c:axId val="3458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hu-HU"/>
          </a:p>
        </c:txPr>
        <c:crossAx val="40440192"/>
        <c:crosses val="autoZero"/>
        <c:auto val="1"/>
        <c:lblAlgn val="ctr"/>
        <c:lblOffset val="100"/>
        <c:noMultiLvlLbl val="0"/>
      </c:catAx>
      <c:valAx>
        <c:axId val="404401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34588928"/>
        <c:crosses val="autoZero"/>
        <c:crossBetween val="between"/>
      </c:valAx>
      <c:valAx>
        <c:axId val="4044172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hu-HU"/>
          </a:p>
        </c:txPr>
        <c:crossAx val="40443264"/>
        <c:crosses val="max"/>
        <c:crossBetween val="between"/>
      </c:valAx>
      <c:catAx>
        <c:axId val="4044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044172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1.914621609798775E-2"/>
          <c:y val="0.9370293082313379"/>
          <c:w val="0.93610673665791777"/>
          <c:h val="5.911738908875717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4334479631453E-2"/>
          <c:y val="3.5273858460171094E-2"/>
          <c:w val="0.55678568014406671"/>
          <c:h val="0.95767136984779466"/>
        </c:manualLayout>
      </c:layout>
      <c:pieChart>
        <c:varyColors val="1"/>
        <c:ser>
          <c:idx val="0"/>
          <c:order val="0"/>
          <c:tx>
            <c:strRef>
              <c:f>expimp2!$B$41</c:f>
              <c:strCache>
                <c:ptCount val="1"/>
                <c:pt idx="0">
                  <c:v>expoer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2E3-48DE-B813-08B349676D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2E3-48DE-B813-08B349676D4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2E3-48DE-B813-08B349676D4A}"/>
              </c:ext>
            </c:extLst>
          </c:dPt>
          <c:dPt>
            <c:idx val="3"/>
            <c:bubble3D val="0"/>
            <c:explosion val="18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2E3-48DE-B813-08B349676D4A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2E3-48DE-B813-08B349676D4A}"/>
              </c:ext>
            </c:extLst>
          </c:dPt>
          <c:dPt>
            <c:idx val="5"/>
            <c:bubble3D val="0"/>
            <c:spPr>
              <a:solidFill>
                <a:srgbClr val="FFFF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2E3-48DE-B813-08B349676D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2E3-48DE-B813-08B349676D4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2E3-48DE-B813-08B349676D4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2E3-48DE-B813-08B349676D4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2E3-48DE-B813-08B349676D4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2E3-48DE-B813-08B349676D4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2E3-48DE-B813-08B349676D4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2E3-48DE-B813-08B349676D4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92E3-48DE-B813-08B349676D4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92E3-48DE-B813-08B349676D4A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92E3-48DE-B813-08B349676D4A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92E3-48DE-B813-08B349676D4A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92E3-48DE-B813-08B349676D4A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92E3-48DE-B813-08B349676D4A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92E3-48DE-B813-08B349676D4A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92E3-48DE-B813-08B349676D4A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92E3-48DE-B813-08B349676D4A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92E3-48DE-B813-08B349676D4A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92E3-48DE-B813-08B349676D4A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92E3-48DE-B813-08B349676D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expimp2!$A$42:$A$66</c:f>
              <c:strCache>
                <c:ptCount val="25"/>
                <c:pt idx="0">
                  <c:v>Olaszország</c:v>
                </c:pt>
                <c:pt idx="1">
                  <c:v>Románia</c:v>
                </c:pt>
                <c:pt idx="2">
                  <c:v>Ausztria</c:v>
                </c:pt>
                <c:pt idx="3">
                  <c:v>Bosznia-Hercegovina</c:v>
                </c:pt>
                <c:pt idx="4">
                  <c:v>Hollandia</c:v>
                </c:pt>
                <c:pt idx="5">
                  <c:v>Németország</c:v>
                </c:pt>
                <c:pt idx="6">
                  <c:v>Görögország</c:v>
                </c:pt>
                <c:pt idx="7">
                  <c:v>Franciaország</c:v>
                </c:pt>
                <c:pt idx="8">
                  <c:v>Horvátország*</c:v>
                </c:pt>
                <c:pt idx="9">
                  <c:v>Szlovénia</c:v>
                </c:pt>
                <c:pt idx="10">
                  <c:v>Svájc</c:v>
                </c:pt>
                <c:pt idx="11">
                  <c:v>Belgium</c:v>
                </c:pt>
                <c:pt idx="12">
                  <c:v>Ciprus</c:v>
                </c:pt>
                <c:pt idx="13">
                  <c:v>Macedónia</c:v>
                </c:pt>
                <c:pt idx="14">
                  <c:v>Lengyelország</c:v>
                </c:pt>
                <c:pt idx="15">
                  <c:v>Bulgária</c:v>
                </c:pt>
                <c:pt idx="16">
                  <c:v>Szerbia</c:v>
                </c:pt>
                <c:pt idx="17">
                  <c:v>Szlovákia</c:v>
                </c:pt>
                <c:pt idx="18">
                  <c:v>Spanyolország</c:v>
                </c:pt>
                <c:pt idx="19">
                  <c:v>Csehország</c:v>
                </c:pt>
                <c:pt idx="20">
                  <c:v>Albánia</c:v>
                </c:pt>
                <c:pt idx="21">
                  <c:v>Egyesült Királyság</c:v>
                </c:pt>
                <c:pt idx="22">
                  <c:v>Koszovó</c:v>
                </c:pt>
                <c:pt idx="23">
                  <c:v>Izrael</c:v>
                </c:pt>
                <c:pt idx="24">
                  <c:v>Oroszország</c:v>
                </c:pt>
              </c:strCache>
            </c:strRef>
          </c:cat>
          <c:val>
            <c:numRef>
              <c:f>expimp2!$B$42:$B$66</c:f>
              <c:numCache>
                <c:formatCode>#,##0</c:formatCode>
                <c:ptCount val="25"/>
                <c:pt idx="0">
                  <c:v>618945.15599999996</c:v>
                </c:pt>
                <c:pt idx="1">
                  <c:v>571233.06599999999</c:v>
                </c:pt>
                <c:pt idx="2">
                  <c:v>173446.807</c:v>
                </c:pt>
                <c:pt idx="3">
                  <c:v>123907.955</c:v>
                </c:pt>
                <c:pt idx="4">
                  <c:v>117108.352</c:v>
                </c:pt>
                <c:pt idx="5">
                  <c:v>96804.61</c:v>
                </c:pt>
                <c:pt idx="6">
                  <c:v>55496.597999999998</c:v>
                </c:pt>
                <c:pt idx="7">
                  <c:v>48365.63</c:v>
                </c:pt>
                <c:pt idx="8">
                  <c:v>47046.968999999997</c:v>
                </c:pt>
                <c:pt idx="9">
                  <c:v>44363.894</c:v>
                </c:pt>
                <c:pt idx="10">
                  <c:v>38047.14</c:v>
                </c:pt>
                <c:pt idx="11">
                  <c:v>30483.83</c:v>
                </c:pt>
                <c:pt idx="12">
                  <c:v>9300.7000000000007</c:v>
                </c:pt>
                <c:pt idx="13">
                  <c:v>9085.31</c:v>
                </c:pt>
                <c:pt idx="14">
                  <c:v>4621.5600000000004</c:v>
                </c:pt>
                <c:pt idx="15">
                  <c:v>2723.67</c:v>
                </c:pt>
                <c:pt idx="16">
                  <c:v>2645.0320000000002</c:v>
                </c:pt>
                <c:pt idx="17">
                  <c:v>2536.873</c:v>
                </c:pt>
                <c:pt idx="18">
                  <c:v>453.52</c:v>
                </c:pt>
                <c:pt idx="19">
                  <c:v>409.16</c:v>
                </c:pt>
                <c:pt idx="20">
                  <c:v>196.24</c:v>
                </c:pt>
                <c:pt idx="21">
                  <c:v>168.8</c:v>
                </c:pt>
                <c:pt idx="22">
                  <c:v>98.45</c:v>
                </c:pt>
                <c:pt idx="23">
                  <c:v>59.7</c:v>
                </c:pt>
                <c:pt idx="2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92E3-48DE-B813-08B349676D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/>
              <a:t>Az EU 28 búzaimportjaának alakulása </a:t>
            </a:r>
          </a:p>
          <a:p>
            <a:pPr>
              <a:defRPr/>
            </a:pPr>
            <a:r>
              <a:rPr lang="hu-HU"/>
              <a:t>ezer tonnában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exportimport!$G$113</c:f>
              <c:strCache>
                <c:ptCount val="1"/>
                <c:pt idx="0">
                  <c:v>2016/17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exportimport!$F$114:$F$120</c:f>
              <c:strCache>
                <c:ptCount val="7"/>
                <c:pt idx="0">
                  <c:v>USA</c:v>
                </c:pt>
                <c:pt idx="1">
                  <c:v>Kanada</c:v>
                </c:pt>
                <c:pt idx="2">
                  <c:v>Szerbia</c:v>
                </c:pt>
                <c:pt idx="3">
                  <c:v>Ukrajna</c:v>
                </c:pt>
                <c:pt idx="4">
                  <c:v>Moldova</c:v>
                </c:pt>
                <c:pt idx="5">
                  <c:v>Oroszország</c:v>
                </c:pt>
                <c:pt idx="6">
                  <c:v>Kazahsztán</c:v>
                </c:pt>
              </c:strCache>
            </c:strRef>
          </c:cat>
          <c:val>
            <c:numRef>
              <c:f>exportimport!$G$114:$G$120</c:f>
              <c:numCache>
                <c:formatCode>General</c:formatCode>
                <c:ptCount val="7"/>
                <c:pt idx="0">
                  <c:v>600</c:v>
                </c:pt>
                <c:pt idx="1">
                  <c:v>617</c:v>
                </c:pt>
                <c:pt idx="2">
                  <c:v>427</c:v>
                </c:pt>
                <c:pt idx="3">
                  <c:v>1018</c:v>
                </c:pt>
                <c:pt idx="4">
                  <c:v>532</c:v>
                </c:pt>
                <c:pt idx="5">
                  <c:v>354</c:v>
                </c:pt>
                <c:pt idx="6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7-48B5-89BD-733896F7CADA}"/>
            </c:ext>
          </c:extLst>
        </c:ser>
        <c:ser>
          <c:idx val="1"/>
          <c:order val="1"/>
          <c:tx>
            <c:strRef>
              <c:f>exportimport!$H$113</c:f>
              <c:strCache>
                <c:ptCount val="1"/>
                <c:pt idx="0">
                  <c:v>2017/18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exportimport!$F$114:$F$120</c:f>
              <c:strCache>
                <c:ptCount val="7"/>
                <c:pt idx="0">
                  <c:v>USA</c:v>
                </c:pt>
                <c:pt idx="1">
                  <c:v>Kanada</c:v>
                </c:pt>
                <c:pt idx="2">
                  <c:v>Szerbia</c:v>
                </c:pt>
                <c:pt idx="3">
                  <c:v>Ukrajna</c:v>
                </c:pt>
                <c:pt idx="4">
                  <c:v>Moldova</c:v>
                </c:pt>
                <c:pt idx="5">
                  <c:v>Oroszország</c:v>
                </c:pt>
                <c:pt idx="6">
                  <c:v>Kazahsztán</c:v>
                </c:pt>
              </c:strCache>
            </c:strRef>
          </c:cat>
          <c:val>
            <c:numRef>
              <c:f>exportimport!$H$114:$H$120</c:f>
              <c:numCache>
                <c:formatCode>General</c:formatCode>
                <c:ptCount val="7"/>
                <c:pt idx="0">
                  <c:v>651</c:v>
                </c:pt>
                <c:pt idx="1">
                  <c:v>680</c:v>
                </c:pt>
                <c:pt idx="2">
                  <c:v>504</c:v>
                </c:pt>
                <c:pt idx="3">
                  <c:v>1605</c:v>
                </c:pt>
                <c:pt idx="4">
                  <c:v>183</c:v>
                </c:pt>
                <c:pt idx="5">
                  <c:v>424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7-48B5-89BD-733896F7C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9040"/>
        <c:axId val="44957696"/>
      </c:barChart>
      <c:catAx>
        <c:axId val="449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4957696"/>
        <c:crosses val="autoZero"/>
        <c:auto val="1"/>
        <c:lblAlgn val="ctr"/>
        <c:lblOffset val="100"/>
        <c:noMultiLvlLbl val="0"/>
      </c:catAx>
      <c:valAx>
        <c:axId val="4495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49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2800" dirty="0"/>
              <a:t>A</a:t>
            </a:r>
            <a:r>
              <a:rPr lang="hu-HU" sz="2800" baseline="0" dirty="0"/>
              <a:t> kukorica</a:t>
            </a:r>
            <a:r>
              <a:rPr lang="hu-HU" sz="2800" dirty="0"/>
              <a:t>export alakulása</a:t>
            </a:r>
          </a:p>
        </c:rich>
      </c:tx>
      <c:layout>
        <c:manualLayout>
          <c:xMode val="edge"/>
          <c:yMode val="edge"/>
          <c:x val="0.3232509328868608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7.1864241707976326E-2"/>
          <c:y val="9.2296442111402741E-2"/>
          <c:w val="0.9114586958186971"/>
          <c:h val="0.826740449110527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Munka1!$L$129</c:f>
              <c:strCache>
                <c:ptCount val="1"/>
                <c:pt idx="0">
                  <c:v>kukorica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Munka1!$L$130:$L$138</c:f>
              <c:numCache>
                <c:formatCode>General</c:formatCode>
                <c:ptCount val="9"/>
                <c:pt idx="0">
                  <c:v>189479.31200000001</c:v>
                </c:pt>
                <c:pt idx="1">
                  <c:v>103655.576</c:v>
                </c:pt>
                <c:pt idx="2">
                  <c:v>72208.933000000005</c:v>
                </c:pt>
                <c:pt idx="3">
                  <c:v>197304.06099999999</c:v>
                </c:pt>
                <c:pt idx="4">
                  <c:v>319133.24599999998</c:v>
                </c:pt>
                <c:pt idx="5">
                  <c:v>252653.791</c:v>
                </c:pt>
                <c:pt idx="6">
                  <c:v>264557.83299999998</c:v>
                </c:pt>
                <c:pt idx="7">
                  <c:v>283781.73499999999</c:v>
                </c:pt>
                <c:pt idx="8" formatCode="#,##0">
                  <c:v>386327.11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A-458D-88BC-51B872EA8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50976"/>
        <c:axId val="45152512"/>
      </c:barChart>
      <c:catAx>
        <c:axId val="451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5152512"/>
        <c:crosses val="autoZero"/>
        <c:auto val="1"/>
        <c:lblAlgn val="ctr"/>
        <c:lblOffset val="100"/>
        <c:noMultiLvlLbl val="0"/>
      </c:catAx>
      <c:valAx>
        <c:axId val="4515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515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expimp2!$B$115</c:f>
              <c:strCache>
                <c:ptCount val="1"/>
                <c:pt idx="0">
                  <c:v>export kuk</c:v>
                </c:pt>
              </c:strCache>
            </c:strRef>
          </c:tx>
          <c:dPt>
            <c:idx val="0"/>
            <c:bubble3D val="0"/>
            <c:spPr>
              <a:solidFill>
                <a:srgbClr val="763B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91-438A-BB89-B9742059729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A91-438A-BB89-B9742059729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A91-438A-BB89-B97420597290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A91-438A-BB89-B974205972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A91-438A-BB89-B974205972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A91-438A-BB89-B9742059729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A91-438A-BB89-B9742059729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A91-438A-BB89-B9742059729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A91-438A-BB89-B9742059729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A91-438A-BB89-B9742059729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A91-438A-BB89-B9742059729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A91-438A-BB89-B9742059729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BA91-438A-BB89-B9742059729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BA91-438A-BB89-B9742059729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BA91-438A-BB89-B9742059729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BA91-438A-BB89-B9742059729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BA91-438A-BB89-B97420597290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BA91-438A-BB89-B97420597290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BA91-438A-BB89-B97420597290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BA91-438A-BB89-B97420597290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BA91-438A-BB89-B97420597290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BA91-438A-BB89-B97420597290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BA91-438A-BB89-B97420597290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BA91-438A-BB89-B97420597290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BA91-438A-BB89-B97420597290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BA91-438A-BB89-B97420597290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BA91-438A-BB89-B97420597290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BA91-438A-BB89-B97420597290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9-BA91-438A-BB89-B97420597290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B-BA91-438A-BB89-B9742059729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expimp2!$A$116:$A$145</c:f>
              <c:strCache>
                <c:ptCount val="30"/>
                <c:pt idx="0">
                  <c:v>Olaszország</c:v>
                </c:pt>
                <c:pt idx="1">
                  <c:v>Németország</c:v>
                </c:pt>
                <c:pt idx="2">
                  <c:v>Románia</c:v>
                </c:pt>
                <c:pt idx="3">
                  <c:v>Ausztria</c:v>
                </c:pt>
                <c:pt idx="4">
                  <c:v>Hollandia</c:v>
                </c:pt>
                <c:pt idx="5">
                  <c:v>Szlovénia</c:v>
                </c:pt>
                <c:pt idx="6">
                  <c:v>Horvátország</c:v>
                </c:pt>
                <c:pt idx="7">
                  <c:v>Franciaország</c:v>
                </c:pt>
                <c:pt idx="8">
                  <c:v>Szlovákia</c:v>
                </c:pt>
                <c:pt idx="9">
                  <c:v>Görögország</c:v>
                </c:pt>
                <c:pt idx="10">
                  <c:v>Lengyelország</c:v>
                </c:pt>
                <c:pt idx="11">
                  <c:v>Belgium</c:v>
                </c:pt>
                <c:pt idx="12">
                  <c:v>Csehország</c:v>
                </c:pt>
                <c:pt idx="13">
                  <c:v>Svájc</c:v>
                </c:pt>
                <c:pt idx="14">
                  <c:v>Bosznia-Hercegovina</c:v>
                </c:pt>
                <c:pt idx="15">
                  <c:v>Spanyolország</c:v>
                </c:pt>
                <c:pt idx="16">
                  <c:v>Bulgária</c:v>
                </c:pt>
                <c:pt idx="17">
                  <c:v>Koszovó</c:v>
                </c:pt>
                <c:pt idx="18">
                  <c:v>Írország</c:v>
                </c:pt>
                <c:pt idx="19">
                  <c:v>Szerbia</c:v>
                </c:pt>
                <c:pt idx="20">
                  <c:v>Dánia</c:v>
                </c:pt>
                <c:pt idx="21">
                  <c:v>Egyesült Államok</c:v>
                </c:pt>
                <c:pt idx="22">
                  <c:v>Montenegró</c:v>
                </c:pt>
                <c:pt idx="23">
                  <c:v>Litvánia</c:v>
                </c:pt>
                <c:pt idx="24">
                  <c:v>Macedónia</c:v>
                </c:pt>
                <c:pt idx="25">
                  <c:v>Albánia</c:v>
                </c:pt>
                <c:pt idx="26">
                  <c:v>Ciprus</c:v>
                </c:pt>
                <c:pt idx="27">
                  <c:v>Észtország</c:v>
                </c:pt>
                <c:pt idx="28">
                  <c:v>Ukrajna</c:v>
                </c:pt>
                <c:pt idx="29">
                  <c:v>Kazahsztán</c:v>
                </c:pt>
              </c:strCache>
            </c:strRef>
          </c:cat>
          <c:val>
            <c:numRef>
              <c:f>expimp2!$B$116:$B$145</c:f>
              <c:numCache>
                <c:formatCode>General</c:formatCode>
                <c:ptCount val="30"/>
                <c:pt idx="0">
                  <c:v>797059.56099999999</c:v>
                </c:pt>
                <c:pt idx="1">
                  <c:v>248484.15</c:v>
                </c:pt>
                <c:pt idx="2">
                  <c:v>221846.21100000001</c:v>
                </c:pt>
                <c:pt idx="3">
                  <c:v>216422.041</c:v>
                </c:pt>
                <c:pt idx="4">
                  <c:v>214997.75099999999</c:v>
                </c:pt>
                <c:pt idx="5">
                  <c:v>52498.553999999996</c:v>
                </c:pt>
                <c:pt idx="6">
                  <c:v>18146.972000000002</c:v>
                </c:pt>
                <c:pt idx="7">
                  <c:v>9761.39</c:v>
                </c:pt>
                <c:pt idx="8">
                  <c:v>7068.7060000000001</c:v>
                </c:pt>
                <c:pt idx="9">
                  <c:v>4550.8819999999996</c:v>
                </c:pt>
                <c:pt idx="10">
                  <c:v>3695.9989999999998</c:v>
                </c:pt>
                <c:pt idx="11">
                  <c:v>1740.37</c:v>
                </c:pt>
                <c:pt idx="12">
                  <c:v>1630.153</c:v>
                </c:pt>
                <c:pt idx="13">
                  <c:v>1278.67</c:v>
                </c:pt>
                <c:pt idx="14">
                  <c:v>1278.664</c:v>
                </c:pt>
                <c:pt idx="15">
                  <c:v>869.83</c:v>
                </c:pt>
                <c:pt idx="16">
                  <c:v>727.12699999999995</c:v>
                </c:pt>
                <c:pt idx="17">
                  <c:v>207.422</c:v>
                </c:pt>
                <c:pt idx="18">
                  <c:v>99.715000000000003</c:v>
                </c:pt>
                <c:pt idx="19">
                  <c:v>97.114999999999995</c:v>
                </c:pt>
                <c:pt idx="20">
                  <c:v>92.885000000000005</c:v>
                </c:pt>
                <c:pt idx="21">
                  <c:v>38.4</c:v>
                </c:pt>
                <c:pt idx="22">
                  <c:v>33.106999999999999</c:v>
                </c:pt>
                <c:pt idx="23">
                  <c:v>24.504999999999999</c:v>
                </c:pt>
                <c:pt idx="24">
                  <c:v>13.907999999999999</c:v>
                </c:pt>
                <c:pt idx="25">
                  <c:v>10.090999999999999</c:v>
                </c:pt>
                <c:pt idx="26">
                  <c:v>7.77</c:v>
                </c:pt>
                <c:pt idx="27">
                  <c:v>6.5</c:v>
                </c:pt>
                <c:pt idx="28">
                  <c:v>0.39700000000000002</c:v>
                </c:pt>
                <c:pt idx="2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BA91-438A-BB89-B974205972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2400" dirty="0"/>
              <a:t>Az árpaexport alakulása</a:t>
            </a:r>
          </a:p>
        </c:rich>
      </c:tx>
      <c:layout>
        <c:manualLayout>
          <c:xMode val="edge"/>
          <c:yMode val="edge"/>
          <c:x val="0.29406607355853931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7.3253996914086864E-2"/>
          <c:y val="1.2305628463108778E-2"/>
          <c:w val="0.92180263287482356"/>
          <c:h val="0.92154607757363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Munka1!$K$129</c:f>
              <c:strCache>
                <c:ptCount val="1"/>
                <c:pt idx="0">
                  <c:v>Árpa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Munka1!$K$130:$K$138</c:f>
              <c:numCache>
                <c:formatCode>General</c:formatCode>
                <c:ptCount val="9"/>
                <c:pt idx="0">
                  <c:v>169316.91</c:v>
                </c:pt>
                <c:pt idx="1">
                  <c:v>113964.114</c:v>
                </c:pt>
                <c:pt idx="2">
                  <c:v>72508.304000000004</c:v>
                </c:pt>
                <c:pt idx="3">
                  <c:v>70049.448999999993</c:v>
                </c:pt>
                <c:pt idx="4">
                  <c:v>45082.402999999998</c:v>
                </c:pt>
                <c:pt idx="5">
                  <c:v>40325.050999999999</c:v>
                </c:pt>
                <c:pt idx="6">
                  <c:v>41969.156999999999</c:v>
                </c:pt>
                <c:pt idx="7">
                  <c:v>48914.375</c:v>
                </c:pt>
                <c:pt idx="8" formatCode="#,##0">
                  <c:v>60293.915999999997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A-458D-88BC-51B872EA8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28672"/>
        <c:axId val="46030208"/>
      </c:barChart>
      <c:catAx>
        <c:axId val="4602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6030208"/>
        <c:crosses val="autoZero"/>
        <c:auto val="1"/>
        <c:lblAlgn val="ctr"/>
        <c:lblOffset val="100"/>
        <c:noMultiLvlLbl val="0"/>
      </c:catAx>
      <c:valAx>
        <c:axId val="4603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60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913614274566277E-2"/>
          <c:y val="2.3515905640114063E-2"/>
          <c:w val="0.65946484157650032"/>
          <c:h val="0.94512955350640049"/>
        </c:manualLayout>
      </c:layout>
      <c:pieChart>
        <c:varyColors val="1"/>
        <c:ser>
          <c:idx val="0"/>
          <c:order val="0"/>
          <c:tx>
            <c:strRef>
              <c:f>expimp2!$B$146</c:f>
              <c:strCache>
                <c:ptCount val="1"/>
                <c:pt idx="0">
                  <c:v>árpa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42-4383-BCAE-CC9D687E6DAB}"/>
              </c:ext>
            </c:extLst>
          </c:dPt>
          <c:dPt>
            <c:idx val="1"/>
            <c:bubble3D val="0"/>
            <c:spPr>
              <a:solidFill>
                <a:srgbClr val="FFD75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42-4383-BCAE-CC9D687E6DAB}"/>
              </c:ext>
            </c:extLst>
          </c:dPt>
          <c:dPt>
            <c:idx val="2"/>
            <c:bubble3D val="0"/>
            <c:spPr>
              <a:solidFill>
                <a:srgbClr val="7E6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42-4383-BCAE-CC9D687E6DA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342-4383-BCAE-CC9D687E6DAB}"/>
              </c:ext>
            </c:extLst>
          </c:dPt>
          <c:dPt>
            <c:idx val="4"/>
            <c:bubble3D val="0"/>
            <c:explosion val="11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342-4383-BCAE-CC9D687E6D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342-4383-BCAE-CC9D687E6D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342-4383-BCAE-CC9D687E6DA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342-4383-BCAE-CC9D687E6DA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342-4383-BCAE-CC9D687E6DA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342-4383-BCAE-CC9D687E6DA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342-4383-BCAE-CC9D687E6DA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342-4383-BCAE-CC9D687E6DA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F342-4383-BCAE-CC9D687E6DA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F342-4383-BCAE-CC9D687E6DA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F342-4383-BCAE-CC9D687E6D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expimp2!$A$147:$A$161</c:f>
              <c:strCache>
                <c:ptCount val="15"/>
                <c:pt idx="0">
                  <c:v>Olaszország</c:v>
                </c:pt>
                <c:pt idx="1">
                  <c:v>Románia</c:v>
                </c:pt>
                <c:pt idx="2">
                  <c:v>Ausztria</c:v>
                </c:pt>
                <c:pt idx="3">
                  <c:v>Hollandia</c:v>
                </c:pt>
                <c:pt idx="4">
                  <c:v>Bosznia-Hercegovina</c:v>
                </c:pt>
                <c:pt idx="5">
                  <c:v>Csehország</c:v>
                </c:pt>
                <c:pt idx="6">
                  <c:v>Szlovénia</c:v>
                </c:pt>
                <c:pt idx="7">
                  <c:v>Szlovákia</c:v>
                </c:pt>
                <c:pt idx="8">
                  <c:v>Svájc</c:v>
                </c:pt>
                <c:pt idx="9">
                  <c:v>Horvátország*</c:v>
                </c:pt>
                <c:pt idx="10">
                  <c:v>Németország</c:v>
                </c:pt>
                <c:pt idx="11">
                  <c:v>Szerbia</c:v>
                </c:pt>
                <c:pt idx="12">
                  <c:v>Lengyelország</c:v>
                </c:pt>
                <c:pt idx="13">
                  <c:v>Macedónia</c:v>
                </c:pt>
                <c:pt idx="14">
                  <c:v>Görögország</c:v>
                </c:pt>
              </c:strCache>
            </c:strRef>
          </c:cat>
          <c:val>
            <c:numRef>
              <c:f>expimp2!$B$147:$B$161</c:f>
              <c:numCache>
                <c:formatCode>0</c:formatCode>
                <c:ptCount val="15"/>
                <c:pt idx="0">
                  <c:v>215924.791</c:v>
                </c:pt>
                <c:pt idx="1">
                  <c:v>161416.96599999999</c:v>
                </c:pt>
                <c:pt idx="2">
                  <c:v>82933.197</c:v>
                </c:pt>
                <c:pt idx="3">
                  <c:v>37235.201000000001</c:v>
                </c:pt>
                <c:pt idx="4">
                  <c:v>17548.02</c:v>
                </c:pt>
                <c:pt idx="5">
                  <c:v>12828.4</c:v>
                </c:pt>
                <c:pt idx="6">
                  <c:v>11458.29</c:v>
                </c:pt>
                <c:pt idx="7">
                  <c:v>9261.1200000000008</c:v>
                </c:pt>
                <c:pt idx="8">
                  <c:v>9029.77</c:v>
                </c:pt>
                <c:pt idx="9">
                  <c:v>8325.7790000000005</c:v>
                </c:pt>
                <c:pt idx="10">
                  <c:v>3307.6930000000002</c:v>
                </c:pt>
                <c:pt idx="11">
                  <c:v>1177.6600000000001</c:v>
                </c:pt>
                <c:pt idx="12">
                  <c:v>803.82</c:v>
                </c:pt>
                <c:pt idx="13">
                  <c:v>373.51</c:v>
                </c:pt>
                <c:pt idx="14">
                  <c:v>152.21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342-4383-BCAE-CC9D687E6DA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2400" dirty="0"/>
              <a:t>A</a:t>
            </a:r>
            <a:r>
              <a:rPr lang="hu-HU" sz="2400" baseline="0" dirty="0"/>
              <a:t> repce</a:t>
            </a:r>
            <a:r>
              <a:rPr lang="hu-HU" sz="2400" dirty="0"/>
              <a:t>mag exportjának alakulása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Munka1!$N$129</c:f>
              <c:strCache>
                <c:ptCount val="1"/>
                <c:pt idx="0">
                  <c:v>repcemag</c:v>
                </c:pt>
              </c:strCache>
            </c:strRef>
          </c:tx>
          <c:spPr>
            <a:solidFill>
              <a:srgbClr val="2D2D8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Munka1!$N$130:$N$138</c:f>
              <c:numCache>
                <c:formatCode>General</c:formatCode>
                <c:ptCount val="9"/>
                <c:pt idx="0">
                  <c:v>102419.61900000001</c:v>
                </c:pt>
                <c:pt idx="1">
                  <c:v>102946.659</c:v>
                </c:pt>
                <c:pt idx="2">
                  <c:v>81490.327999999994</c:v>
                </c:pt>
                <c:pt idx="3">
                  <c:v>68628.634000000005</c:v>
                </c:pt>
                <c:pt idx="4">
                  <c:v>65186.993000000002</c:v>
                </c:pt>
                <c:pt idx="5">
                  <c:v>41102.665000000001</c:v>
                </c:pt>
                <c:pt idx="6">
                  <c:v>21838.38</c:v>
                </c:pt>
                <c:pt idx="7">
                  <c:v>42596.682999999997</c:v>
                </c:pt>
                <c:pt idx="8">
                  <c:v>61794.402999999998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DA-458D-88BC-51B872EA8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899072"/>
        <c:axId val="81265408"/>
      </c:barChart>
      <c:catAx>
        <c:axId val="808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81265408"/>
        <c:crosses val="autoZero"/>
        <c:auto val="1"/>
        <c:lblAlgn val="ctr"/>
        <c:lblOffset val="100"/>
        <c:noMultiLvlLbl val="0"/>
      </c:catAx>
      <c:valAx>
        <c:axId val="8126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8089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52553266318061E-2"/>
          <c:y val="2.86004257785171E-2"/>
          <c:w val="0.62515120948262215"/>
          <c:h val="0.97139957422148293"/>
        </c:manualLayout>
      </c:layout>
      <c:pieChart>
        <c:varyColors val="1"/>
        <c:ser>
          <c:idx val="0"/>
          <c:order val="0"/>
          <c:tx>
            <c:strRef>
              <c:f>expimp2!$B$181</c:f>
              <c:strCache>
                <c:ptCount val="1"/>
                <c:pt idx="0">
                  <c:v>repce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A9-4C77-A3B9-0FD33DF400AC}"/>
              </c:ext>
            </c:extLst>
          </c:dPt>
          <c:dPt>
            <c:idx val="1"/>
            <c:bubble3D val="0"/>
            <c:spPr>
              <a:solidFill>
                <a:srgbClr val="FFD75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A9-4C77-A3B9-0FD33DF400A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4A9-4C77-A3B9-0FD33DF400A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4A9-4C77-A3B9-0FD33DF400AC}"/>
              </c:ext>
            </c:extLst>
          </c:dPt>
          <c:dPt>
            <c:idx val="4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4A9-4C77-A3B9-0FD33DF400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4A9-4C77-A3B9-0FD33DF400A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4A9-4C77-A3B9-0FD33DF400A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4A9-4C77-A3B9-0FD33DF400A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4A9-4C77-A3B9-0FD33DF400A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4A9-4C77-A3B9-0FD33DF400A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4A9-4C77-A3B9-0FD33DF400A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4A9-4C77-A3B9-0FD33DF400A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4A9-4C77-A3B9-0FD33DF400A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14A9-4C77-A3B9-0FD33DF400A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14A9-4C77-A3B9-0FD33DF400A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14A9-4C77-A3B9-0FD33DF400A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14A9-4C77-A3B9-0FD33DF400AC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14A9-4C77-A3B9-0FD33DF400AC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14A9-4C77-A3B9-0FD33DF400AC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14A9-4C77-A3B9-0FD33DF400AC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14A9-4C77-A3B9-0FD33DF400AC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14A9-4C77-A3B9-0FD33DF400AC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14A9-4C77-A3B9-0FD33DF400AC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14A9-4C77-A3B9-0FD33DF400AC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1-14A9-4C77-A3B9-0FD33DF400AC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3-14A9-4C77-A3B9-0FD33DF400AC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5-14A9-4C77-A3B9-0FD33DF400AC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7-14A9-4C77-A3B9-0FD33DF400AC}"/>
              </c:ext>
            </c:extLst>
          </c:dPt>
          <c:dLbls>
            <c:dLbl>
              <c:idx val="25"/>
              <c:layout>
                <c:manualLayout>
                  <c:x val="-3.0630789922201996E-3"/>
                  <c:y val="0.220577593480604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4A9-4C77-A3B9-0FD33DF400A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expimp2!$A$182:$A$208</c:f>
              <c:strCache>
                <c:ptCount val="27"/>
                <c:pt idx="0">
                  <c:v>Németország</c:v>
                </c:pt>
                <c:pt idx="1">
                  <c:v>Ausztria</c:v>
                </c:pt>
                <c:pt idx="2">
                  <c:v>Lengyelország</c:v>
                </c:pt>
                <c:pt idx="3">
                  <c:v>Franciaország</c:v>
                </c:pt>
                <c:pt idx="4">
                  <c:v>Szlovákia</c:v>
                </c:pt>
                <c:pt idx="5">
                  <c:v>Csehország</c:v>
                </c:pt>
                <c:pt idx="6">
                  <c:v>Észtország</c:v>
                </c:pt>
                <c:pt idx="7">
                  <c:v>Hollandia</c:v>
                </c:pt>
                <c:pt idx="8">
                  <c:v>Románia</c:v>
                </c:pt>
                <c:pt idx="9">
                  <c:v>Ukrajna</c:v>
                </c:pt>
                <c:pt idx="10">
                  <c:v>Olaszország</c:v>
                </c:pt>
                <c:pt idx="11">
                  <c:v>Belgium</c:v>
                </c:pt>
                <c:pt idx="12">
                  <c:v>Fehéroroszország</c:v>
                </c:pt>
                <c:pt idx="13">
                  <c:v>Irán</c:v>
                </c:pt>
                <c:pt idx="14">
                  <c:v>Oroszország</c:v>
                </c:pt>
                <c:pt idx="15">
                  <c:v>Dánia</c:v>
                </c:pt>
                <c:pt idx="16">
                  <c:v>Lettország</c:v>
                </c:pt>
                <c:pt idx="17">
                  <c:v>Szerbia</c:v>
                </c:pt>
                <c:pt idx="18">
                  <c:v>Litvánia</c:v>
                </c:pt>
                <c:pt idx="19">
                  <c:v>Moldova</c:v>
                </c:pt>
                <c:pt idx="20">
                  <c:v>Törökország</c:v>
                </c:pt>
                <c:pt idx="21">
                  <c:v>Horvátország</c:v>
                </c:pt>
                <c:pt idx="22">
                  <c:v>Finnország</c:v>
                </c:pt>
                <c:pt idx="23">
                  <c:v>Spanyolország</c:v>
                </c:pt>
                <c:pt idx="24">
                  <c:v>Macedónia</c:v>
                </c:pt>
                <c:pt idx="25">
                  <c:v>Bosznia-Hercegovina</c:v>
                </c:pt>
                <c:pt idx="26">
                  <c:v>Szlovénia</c:v>
                </c:pt>
              </c:strCache>
            </c:strRef>
          </c:cat>
          <c:val>
            <c:numRef>
              <c:f>expimp2!$B$182:$B$208</c:f>
              <c:numCache>
                <c:formatCode>0</c:formatCode>
                <c:ptCount val="27"/>
                <c:pt idx="0">
                  <c:v>305361.70199999999</c:v>
                </c:pt>
                <c:pt idx="1">
                  <c:v>153455.508</c:v>
                </c:pt>
                <c:pt idx="2">
                  <c:v>83764.826000000001</c:v>
                </c:pt>
                <c:pt idx="3">
                  <c:v>17502.775000000001</c:v>
                </c:pt>
                <c:pt idx="4">
                  <c:v>17200.879000000001</c:v>
                </c:pt>
                <c:pt idx="5">
                  <c:v>6728.7669999999998</c:v>
                </c:pt>
                <c:pt idx="6">
                  <c:v>1468.5540000000001</c:v>
                </c:pt>
                <c:pt idx="7">
                  <c:v>1400.846</c:v>
                </c:pt>
                <c:pt idx="8">
                  <c:v>430.65300000000002</c:v>
                </c:pt>
                <c:pt idx="9">
                  <c:v>129.25200000000001</c:v>
                </c:pt>
                <c:pt idx="10">
                  <c:v>112.73</c:v>
                </c:pt>
                <c:pt idx="11">
                  <c:v>73.459999999999994</c:v>
                </c:pt>
                <c:pt idx="12">
                  <c:v>53.209000000000003</c:v>
                </c:pt>
                <c:pt idx="13">
                  <c:v>49.863</c:v>
                </c:pt>
                <c:pt idx="14">
                  <c:v>49.256999999999998</c:v>
                </c:pt>
                <c:pt idx="15">
                  <c:v>44</c:v>
                </c:pt>
                <c:pt idx="16">
                  <c:v>35.835000000000001</c:v>
                </c:pt>
                <c:pt idx="17">
                  <c:v>28.064</c:v>
                </c:pt>
                <c:pt idx="18">
                  <c:v>27.719000000000001</c:v>
                </c:pt>
                <c:pt idx="19">
                  <c:v>25.023</c:v>
                </c:pt>
                <c:pt idx="20">
                  <c:v>23.396000000000001</c:v>
                </c:pt>
                <c:pt idx="21">
                  <c:v>16.905000000000001</c:v>
                </c:pt>
                <c:pt idx="22">
                  <c:v>11.815</c:v>
                </c:pt>
                <c:pt idx="23">
                  <c:v>3.4660000000000002</c:v>
                </c:pt>
                <c:pt idx="24">
                  <c:v>2.887</c:v>
                </c:pt>
                <c:pt idx="25">
                  <c:v>1.9650000000000001</c:v>
                </c:pt>
                <c:pt idx="26">
                  <c:v>0.98299999999999998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14A9-4C77-A3B9-0FD33DF400A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59465810231607"/>
          <c:y val="7.7535679218825537E-2"/>
          <c:w val="0.23399933139321424"/>
          <c:h val="0.844928641562348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2400" dirty="0"/>
              <a:t>A</a:t>
            </a:r>
            <a:r>
              <a:rPr lang="hu-HU" sz="2400" baseline="0" dirty="0"/>
              <a:t> napraforgó</a:t>
            </a:r>
            <a:r>
              <a:rPr lang="hu-HU" sz="2400" dirty="0"/>
              <a:t>mag exportjának  alakulása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5.7966689646870864E-2"/>
          <c:y val="8.0074219889180523E-2"/>
          <c:w val="0.91979722705536038"/>
          <c:h val="0.8352589676290463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Munka1!$M$129</c:f>
              <c:strCache>
                <c:ptCount val="1"/>
                <c:pt idx="0">
                  <c:v>napraforgó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Munka1!$M$130:$M$138</c:f>
              <c:numCache>
                <c:formatCode>General</c:formatCode>
                <c:ptCount val="9"/>
                <c:pt idx="0">
                  <c:v>15478.797</c:v>
                </c:pt>
                <c:pt idx="1">
                  <c:v>10463.790000000001</c:v>
                </c:pt>
                <c:pt idx="2">
                  <c:v>23509.312999999998</c:v>
                </c:pt>
                <c:pt idx="3">
                  <c:v>23060.403999999999</c:v>
                </c:pt>
                <c:pt idx="4">
                  <c:v>37039.938000000002</c:v>
                </c:pt>
                <c:pt idx="5">
                  <c:v>21035.897000000001</c:v>
                </c:pt>
                <c:pt idx="6">
                  <c:v>10375.002</c:v>
                </c:pt>
                <c:pt idx="7">
                  <c:v>18303.628000000001</c:v>
                </c:pt>
                <c:pt idx="8">
                  <c:v>18752.555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A-458D-88BC-51B872EA8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46944"/>
        <c:axId val="81761024"/>
      </c:barChart>
      <c:catAx>
        <c:axId val="817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81761024"/>
        <c:crosses val="autoZero"/>
        <c:auto val="1"/>
        <c:lblAlgn val="ctr"/>
        <c:lblOffset val="100"/>
        <c:noMultiLvlLbl val="0"/>
      </c:catAx>
      <c:valAx>
        <c:axId val="817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8174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9993233124855E-2"/>
          <c:y val="5.2434113927281353E-2"/>
          <c:w val="0.6349691286346929"/>
          <c:h val="0.947565886072718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9C-4161-BB8A-C8FE28598BA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9C-4161-BB8A-C8FE28598BA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9C-4161-BB8A-C8FE28598BA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9C-4161-BB8A-C8FE28598BA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59C-4161-BB8A-C8FE28598BA1}"/>
              </c:ext>
            </c:extLst>
          </c:dPt>
          <c:dPt>
            <c:idx val="5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59C-4161-BB8A-C8FE28598B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59C-4161-BB8A-C8FE28598BA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59C-4161-BB8A-C8FE28598BA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59C-4161-BB8A-C8FE28598BA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59C-4161-BB8A-C8FE28598BA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59C-4161-BB8A-C8FE28598BA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59C-4161-BB8A-C8FE28598BA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759C-4161-BB8A-C8FE28598BA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759C-4161-BB8A-C8FE28598BA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759C-4161-BB8A-C8FE28598BA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759C-4161-BB8A-C8FE28598BA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759C-4161-BB8A-C8FE28598BA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expimp2!$A$164:$A$179</c:f>
              <c:strCache>
                <c:ptCount val="16"/>
                <c:pt idx="0">
                  <c:v>Németország</c:v>
                </c:pt>
                <c:pt idx="1">
                  <c:v>Ausztria</c:v>
                </c:pt>
                <c:pt idx="2">
                  <c:v>Olaszország</c:v>
                </c:pt>
                <c:pt idx="3">
                  <c:v>Hollandia</c:v>
                </c:pt>
                <c:pt idx="4">
                  <c:v>Csehország</c:v>
                </c:pt>
                <c:pt idx="5">
                  <c:v>Románia</c:v>
                </c:pt>
                <c:pt idx="6">
                  <c:v>Belgium</c:v>
                </c:pt>
                <c:pt idx="7">
                  <c:v>Szlovákia</c:v>
                </c:pt>
                <c:pt idx="8">
                  <c:v>Lengyelország</c:v>
                </c:pt>
                <c:pt idx="9">
                  <c:v>Horvátország</c:v>
                </c:pt>
                <c:pt idx="10">
                  <c:v>Szerbia</c:v>
                </c:pt>
                <c:pt idx="11">
                  <c:v>Szlovénia</c:v>
                </c:pt>
                <c:pt idx="12">
                  <c:v>Egyesült Királyság</c:v>
                </c:pt>
                <c:pt idx="13">
                  <c:v>Norvégia</c:v>
                </c:pt>
                <c:pt idx="14">
                  <c:v>Bosznia-Hercegovina</c:v>
                </c:pt>
                <c:pt idx="15">
                  <c:v>Montenegró</c:v>
                </c:pt>
              </c:strCache>
            </c:strRef>
          </c:cat>
          <c:val>
            <c:numRef>
              <c:f>expimp2!$B$164:$B$179</c:f>
              <c:numCache>
                <c:formatCode>0</c:formatCode>
                <c:ptCount val="16"/>
                <c:pt idx="0">
                  <c:v>68487.574999999997</c:v>
                </c:pt>
                <c:pt idx="1">
                  <c:v>30796.311000000002</c:v>
                </c:pt>
                <c:pt idx="2">
                  <c:v>30386.39</c:v>
                </c:pt>
                <c:pt idx="3">
                  <c:v>23938.26</c:v>
                </c:pt>
                <c:pt idx="4">
                  <c:v>12154.27</c:v>
                </c:pt>
                <c:pt idx="5">
                  <c:v>5783.5609999999997</c:v>
                </c:pt>
                <c:pt idx="6">
                  <c:v>4537.71</c:v>
                </c:pt>
                <c:pt idx="7">
                  <c:v>871.92499999999995</c:v>
                </c:pt>
                <c:pt idx="8">
                  <c:v>432.72500000000002</c:v>
                </c:pt>
                <c:pt idx="9">
                  <c:v>243.98</c:v>
                </c:pt>
                <c:pt idx="10">
                  <c:v>96</c:v>
                </c:pt>
                <c:pt idx="11">
                  <c:v>88.87</c:v>
                </c:pt>
                <c:pt idx="12">
                  <c:v>88.28</c:v>
                </c:pt>
                <c:pt idx="13">
                  <c:v>72.86</c:v>
                </c:pt>
                <c:pt idx="14">
                  <c:v>6.6589999999999998</c:v>
                </c:pt>
                <c:pt idx="15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59C-4161-BB8A-C8FE28598B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12545145868203"/>
          <c:y val="7.5409789302690086E-2"/>
          <c:w val="0.24180517405684171"/>
          <c:h val="0.849180421394619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94770565814801E-2"/>
          <c:y val="4.7316826535981689E-2"/>
          <c:w val="0.93119752070614625"/>
          <c:h val="0.89678966988518571"/>
        </c:manualLayout>
      </c:layout>
      <c:lineChart>
        <c:grouping val="standard"/>
        <c:varyColors val="0"/>
        <c:ser>
          <c:idx val="0"/>
          <c:order val="0"/>
          <c:tx>
            <c:strRef>
              <c:f>Munka1!$M$84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Munka1!$L$85:$L$98</c:f>
              <c:strCache>
                <c:ptCount val="14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  <c:pt idx="7">
                  <c:v>2010.</c:v>
                </c:pt>
                <c:pt idx="8">
                  <c:v>2011.</c:v>
                </c:pt>
                <c:pt idx="9">
                  <c:v>2012.</c:v>
                </c:pt>
                <c:pt idx="10">
                  <c:v>2013.</c:v>
                </c:pt>
                <c:pt idx="11">
                  <c:v>2014.</c:v>
                </c:pt>
                <c:pt idx="12">
                  <c:v>2015.</c:v>
                </c:pt>
                <c:pt idx="13">
                  <c:v>2016.</c:v>
                </c:pt>
              </c:strCache>
            </c:strRef>
          </c:cat>
          <c:val>
            <c:numRef>
              <c:f>Munka1!$M$85:$M$98</c:f>
              <c:numCache>
                <c:formatCode>General</c:formatCode>
                <c:ptCount val="14"/>
                <c:pt idx="0">
                  <c:v>24.745344910900364</c:v>
                </c:pt>
                <c:pt idx="1">
                  <c:v>28.719995973003638</c:v>
                </c:pt>
                <c:pt idx="2">
                  <c:v>44.501402951779262</c:v>
                </c:pt>
                <c:pt idx="3">
                  <c:v>31.912365261657175</c:v>
                </c:pt>
                <c:pt idx="4">
                  <c:v>23.334255576581878</c:v>
                </c:pt>
                <c:pt idx="5">
                  <c:v>27.04832050765825</c:v>
                </c:pt>
                <c:pt idx="6">
                  <c:v>28.522991588295792</c:v>
                </c:pt>
                <c:pt idx="7">
                  <c:v>33.853191102995886</c:v>
                </c:pt>
                <c:pt idx="8">
                  <c:v>19.982454267124243</c:v>
                </c:pt>
                <c:pt idx="9">
                  <c:v>29.634202809075475</c:v>
                </c:pt>
                <c:pt idx="10">
                  <c:v>27.142528875984041</c:v>
                </c:pt>
                <c:pt idx="11">
                  <c:v>24.973947985287403</c:v>
                </c:pt>
                <c:pt idx="12">
                  <c:v>32.146661377169657</c:v>
                </c:pt>
                <c:pt idx="13">
                  <c:v>23.933592941945992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7D-40C6-AC83-837CC9D643ED}"/>
            </c:ext>
          </c:extLst>
        </c:ser>
        <c:ser>
          <c:idx val="1"/>
          <c:order val="1"/>
          <c:tx>
            <c:strRef>
              <c:f>Munka1!$N$84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Munka1!$L$85:$L$98</c:f>
              <c:strCache>
                <c:ptCount val="14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  <c:pt idx="7">
                  <c:v>2010.</c:v>
                </c:pt>
                <c:pt idx="8">
                  <c:v>2011.</c:v>
                </c:pt>
                <c:pt idx="9">
                  <c:v>2012.</c:v>
                </c:pt>
                <c:pt idx="10">
                  <c:v>2013.</c:v>
                </c:pt>
                <c:pt idx="11">
                  <c:v>2014.</c:v>
                </c:pt>
                <c:pt idx="12">
                  <c:v>2015.</c:v>
                </c:pt>
                <c:pt idx="13">
                  <c:v>2016.</c:v>
                </c:pt>
              </c:strCache>
            </c:strRef>
          </c:cat>
          <c:val>
            <c:numRef>
              <c:f>Munka1!$N$85:$N$98</c:f>
              <c:numCache>
                <c:formatCode>General</c:formatCode>
                <c:ptCount val="14"/>
                <c:pt idx="0">
                  <c:v>28.6</c:v>
                </c:pt>
                <c:pt idx="1">
                  <c:v>28.6</c:v>
                </c:pt>
                <c:pt idx="2">
                  <c:v>28.6</c:v>
                </c:pt>
                <c:pt idx="3">
                  <c:v>28.6</c:v>
                </c:pt>
                <c:pt idx="4">
                  <c:v>28.6</c:v>
                </c:pt>
                <c:pt idx="5">
                  <c:v>28.6</c:v>
                </c:pt>
                <c:pt idx="6">
                  <c:v>28.6</c:v>
                </c:pt>
                <c:pt idx="7">
                  <c:v>28.6</c:v>
                </c:pt>
                <c:pt idx="8">
                  <c:v>28.6</c:v>
                </c:pt>
                <c:pt idx="9">
                  <c:v>28.6</c:v>
                </c:pt>
                <c:pt idx="10">
                  <c:v>28.6</c:v>
                </c:pt>
                <c:pt idx="11">
                  <c:v>28.6</c:v>
                </c:pt>
                <c:pt idx="12">
                  <c:v>28.6</c:v>
                </c:pt>
                <c:pt idx="13">
                  <c:v>28.6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7D-40C6-AC83-837CC9D64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490496"/>
        <c:axId val="40492032"/>
      </c:lineChart>
      <c:catAx>
        <c:axId val="404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0492032"/>
        <c:crosses val="autoZero"/>
        <c:auto val="1"/>
        <c:lblAlgn val="ctr"/>
        <c:lblOffset val="100"/>
        <c:noMultiLvlLbl val="0"/>
      </c:catAx>
      <c:valAx>
        <c:axId val="4049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049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41666666666665E-2"/>
          <c:y val="1.7861184018664333E-2"/>
          <c:w val="0.90318055555555554"/>
          <c:h val="0.87387459900845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Munka1!$Q$140</c:f>
              <c:strCache>
                <c:ptCount val="1"/>
                <c:pt idx="0">
                  <c:v>összes export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Munka1!$R$139:$V$139</c:f>
              <c:strCache>
                <c:ptCount val="5"/>
                <c:pt idx="0">
                  <c:v>Búza</c:v>
                </c:pt>
                <c:pt idx="1">
                  <c:v>Árpa</c:v>
                </c:pt>
                <c:pt idx="2">
                  <c:v>Kukorica</c:v>
                </c:pt>
                <c:pt idx="3">
                  <c:v>Napraforgó</c:v>
                </c:pt>
                <c:pt idx="4">
                  <c:v>Repcemag</c:v>
                </c:pt>
              </c:strCache>
            </c:strRef>
          </c:cat>
          <c:val>
            <c:numRef>
              <c:f>Munka1!$R$140:$V$140</c:f>
              <c:numCache>
                <c:formatCode>General</c:formatCode>
                <c:ptCount val="5"/>
                <c:pt idx="0">
                  <c:v>1782511</c:v>
                </c:pt>
                <c:pt idx="1">
                  <c:v>511246</c:v>
                </c:pt>
                <c:pt idx="2">
                  <c:v>1134435</c:v>
                </c:pt>
                <c:pt idx="3">
                  <c:v>130588</c:v>
                </c:pt>
                <c:pt idx="4">
                  <c:v>461774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6-48FA-AC9C-420EFBA8ACFA}"/>
            </c:ext>
          </c:extLst>
        </c:ser>
        <c:ser>
          <c:idx val="1"/>
          <c:order val="1"/>
          <c:tx>
            <c:strRef>
              <c:f>Munka1!$Q$141</c:f>
              <c:strCache>
                <c:ptCount val="1"/>
                <c:pt idx="0">
                  <c:v>vizen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Munka1!$R$139:$V$139</c:f>
              <c:strCache>
                <c:ptCount val="5"/>
                <c:pt idx="0">
                  <c:v>Búza</c:v>
                </c:pt>
                <c:pt idx="1">
                  <c:v>Árpa</c:v>
                </c:pt>
                <c:pt idx="2">
                  <c:v>Kukorica</c:v>
                </c:pt>
                <c:pt idx="3">
                  <c:v>Napraforgó</c:v>
                </c:pt>
                <c:pt idx="4">
                  <c:v>Repcemag</c:v>
                </c:pt>
              </c:strCache>
            </c:strRef>
          </c:cat>
          <c:val>
            <c:numRef>
              <c:f>Munka1!$R$141:$V$141</c:f>
              <c:numCache>
                <c:formatCode>General</c:formatCode>
                <c:ptCount val="5"/>
                <c:pt idx="0">
                  <c:v>607769</c:v>
                </c:pt>
                <c:pt idx="1">
                  <c:v>155257</c:v>
                </c:pt>
                <c:pt idx="2">
                  <c:v>173977</c:v>
                </c:pt>
                <c:pt idx="3">
                  <c:v>70760</c:v>
                </c:pt>
                <c:pt idx="4">
                  <c:v>244582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6-48FA-AC9C-420EFBA8AC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292160"/>
        <c:axId val="83293696"/>
      </c:barChart>
      <c:catAx>
        <c:axId val="8329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83293696"/>
        <c:crosses val="autoZero"/>
        <c:auto val="1"/>
        <c:lblAlgn val="ctr"/>
        <c:lblOffset val="100"/>
        <c:noMultiLvlLbl val="0"/>
      </c:catAx>
      <c:valAx>
        <c:axId val="8329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8329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89326334208225"/>
          <c:y val="0.11252522601341498"/>
          <c:w val="0.30667596237970252"/>
          <c:h val="4.1178477690288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1203835741005"/>
          <c:y val="0.13675005468066492"/>
          <c:w val="0.77403186806373614"/>
          <c:h val="0.77897282370953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exportimport!$B$43</c:f>
              <c:strCache>
                <c:ptCount val="1"/>
                <c:pt idx="0">
                  <c:v>Repcemag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exportimport!$A$44:$A$57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exportimport!$B$44:$B$57</c:f>
              <c:numCache>
                <c:formatCode>_-* #,##0\ _H_U_F_-;\-* #,##0\ _H_U_F_-;_-* "-"??\ _H_U_F_-;_-@_-</c:formatCode>
                <c:ptCount val="14"/>
                <c:pt idx="0">
                  <c:v>59299.288</c:v>
                </c:pt>
                <c:pt idx="1">
                  <c:v>166527.761</c:v>
                </c:pt>
                <c:pt idx="2">
                  <c:v>316069.46100000001</c:v>
                </c:pt>
                <c:pt idx="3">
                  <c:v>361097.44500000001</c:v>
                </c:pt>
                <c:pt idx="4">
                  <c:v>413197.14399999997</c:v>
                </c:pt>
                <c:pt idx="5">
                  <c:v>510461.39199999999</c:v>
                </c:pt>
                <c:pt idx="6">
                  <c:v>704863.11800000002</c:v>
                </c:pt>
                <c:pt idx="7">
                  <c:v>638013.24199999997</c:v>
                </c:pt>
                <c:pt idx="8">
                  <c:v>642756.24800000002</c:v>
                </c:pt>
                <c:pt idx="9">
                  <c:v>579165.38100000005</c:v>
                </c:pt>
                <c:pt idx="10">
                  <c:v>432869.66100000002</c:v>
                </c:pt>
                <c:pt idx="11">
                  <c:v>585777.69799999997</c:v>
                </c:pt>
                <c:pt idx="12">
                  <c:v>481403.84399999998</c:v>
                </c:pt>
                <c:pt idx="13">
                  <c:v>613494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8-407E-A2D8-7826EE2B8C77}"/>
            </c:ext>
          </c:extLst>
        </c:ser>
        <c:ser>
          <c:idx val="1"/>
          <c:order val="1"/>
          <c:tx>
            <c:strRef>
              <c:f>exportimport!$C$43</c:f>
              <c:strCache>
                <c:ptCount val="1"/>
                <c:pt idx="0">
                  <c:v>Napraforgómag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exportimport!$A$44:$A$57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exportimport!$C$44:$C$57</c:f>
              <c:numCache>
                <c:formatCode>_-* #,##0\ _H_U_F_-;\-* #,##0\ _H_U_F_-;_-* "-"??\ _H_U_F_-;_-@_-</c:formatCode>
                <c:ptCount val="14"/>
                <c:pt idx="0">
                  <c:v>461343.21799999999</c:v>
                </c:pt>
                <c:pt idx="1">
                  <c:v>509521.07299999997</c:v>
                </c:pt>
                <c:pt idx="2">
                  <c:v>456154.89600000001</c:v>
                </c:pt>
                <c:pt idx="3">
                  <c:v>311003.821</c:v>
                </c:pt>
                <c:pt idx="4">
                  <c:v>411674.91100000002</c:v>
                </c:pt>
                <c:pt idx="5">
                  <c:v>477358.11300000001</c:v>
                </c:pt>
                <c:pt idx="6">
                  <c:v>682108.28500000003</c:v>
                </c:pt>
                <c:pt idx="7">
                  <c:v>622808.47699999996</c:v>
                </c:pt>
                <c:pt idx="8">
                  <c:v>327236.62800000003</c:v>
                </c:pt>
                <c:pt idx="9">
                  <c:v>572899.54500000004</c:v>
                </c:pt>
                <c:pt idx="10">
                  <c:v>343496.984</c:v>
                </c:pt>
                <c:pt idx="11">
                  <c:v>402217.598</c:v>
                </c:pt>
                <c:pt idx="12">
                  <c:v>359908.23700000002</c:v>
                </c:pt>
                <c:pt idx="13">
                  <c:v>310495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8-407E-A2D8-7826EE2B8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2654336"/>
        <c:axId val="34669312"/>
      </c:barChart>
      <c:lineChart>
        <c:grouping val="standard"/>
        <c:varyColors val="0"/>
        <c:ser>
          <c:idx val="2"/>
          <c:order val="2"/>
          <c:tx>
            <c:strRef>
              <c:f>exportimport!$D$43</c:f>
              <c:strCache>
                <c:ptCount val="1"/>
                <c:pt idx="0">
                  <c:v>Összesen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exportimport!$A$44:$A$57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exportimport!$D$44:$D$57</c:f>
              <c:numCache>
                <c:formatCode>_-* #,##0\ _H_U_F_-;\-* #,##0\ _H_U_F_-;_-* "-"??\ _H_U_F_-;_-@_-</c:formatCode>
                <c:ptCount val="14"/>
                <c:pt idx="0">
                  <c:v>520642.50599999999</c:v>
                </c:pt>
                <c:pt idx="1">
                  <c:v>676048.83400000003</c:v>
                </c:pt>
                <c:pt idx="2">
                  <c:v>772224.35700000008</c:v>
                </c:pt>
                <c:pt idx="3">
                  <c:v>672101.26600000006</c:v>
                </c:pt>
                <c:pt idx="4">
                  <c:v>824872.05499999993</c:v>
                </c:pt>
                <c:pt idx="5">
                  <c:v>987819.505</c:v>
                </c:pt>
                <c:pt idx="6">
                  <c:v>1386971.4029999999</c:v>
                </c:pt>
                <c:pt idx="7">
                  <c:v>1260821.719</c:v>
                </c:pt>
                <c:pt idx="8">
                  <c:v>969992.87600000005</c:v>
                </c:pt>
                <c:pt idx="9">
                  <c:v>1152064.926</c:v>
                </c:pt>
                <c:pt idx="10">
                  <c:v>776366.64500000002</c:v>
                </c:pt>
                <c:pt idx="11">
                  <c:v>987995.29599999997</c:v>
                </c:pt>
                <c:pt idx="12">
                  <c:v>841312.08100000001</c:v>
                </c:pt>
                <c:pt idx="13">
                  <c:v>923989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B8-407E-A2D8-7826EE2B8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77120"/>
        <c:axId val="34671232"/>
      </c:lineChart>
      <c:catAx>
        <c:axId val="42654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4669312"/>
        <c:crossesAt val="0"/>
        <c:auto val="1"/>
        <c:lblAlgn val="ctr"/>
        <c:lblOffset val="100"/>
        <c:noMultiLvlLbl val="0"/>
      </c:catAx>
      <c:valAx>
        <c:axId val="34669312"/>
        <c:scaling>
          <c:orientation val="minMax"/>
          <c:max val="8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9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tonna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hu-H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2654336"/>
        <c:crosses val="autoZero"/>
        <c:crossBetween val="between"/>
        <c:majorUnit val="100000"/>
      </c:valAx>
      <c:valAx>
        <c:axId val="3467123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4677120"/>
        <c:crosses val="max"/>
        <c:crossBetween val="between"/>
      </c:valAx>
      <c:dateAx>
        <c:axId val="3467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671232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9913199826399652E-3"/>
          <c:y val="8.9222440944881874E-3"/>
          <c:w val="0.98262695423941571"/>
          <c:h val="0.10405812554680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exportimport!$T$43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exportimport!$S$44:$S$57</c:f>
              <c:strCache>
                <c:ptCount val="14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  <c:pt idx="7">
                  <c:v>2010.</c:v>
                </c:pt>
                <c:pt idx="8">
                  <c:v>2011.</c:v>
                </c:pt>
                <c:pt idx="9">
                  <c:v>2012.</c:v>
                </c:pt>
                <c:pt idx="10">
                  <c:v>2013.</c:v>
                </c:pt>
                <c:pt idx="11">
                  <c:v>2014.</c:v>
                </c:pt>
                <c:pt idx="12">
                  <c:v>2015.</c:v>
                </c:pt>
                <c:pt idx="13">
                  <c:v>2016.</c:v>
                </c:pt>
              </c:strCache>
            </c:strRef>
          </c:cat>
          <c:val>
            <c:numRef>
              <c:f>exportimport!$T$44:$T$57</c:f>
              <c:numCache>
                <c:formatCode>General</c:formatCode>
                <c:ptCount val="14"/>
                <c:pt idx="0">
                  <c:v>28.354004580640215</c:v>
                </c:pt>
                <c:pt idx="1">
                  <c:v>35.032528434181131</c:v>
                </c:pt>
                <c:pt idx="2">
                  <c:v>32.244515177860414</c:v>
                </c:pt>
                <c:pt idx="3">
                  <c:v>34.721255829326168</c:v>
                </c:pt>
                <c:pt idx="4">
                  <c:v>16.91583551099934</c:v>
                </c:pt>
                <c:pt idx="5">
                  <c:v>18.214461153001832</c:v>
                </c:pt>
                <c:pt idx="6">
                  <c:v>33.611507706046048</c:v>
                </c:pt>
                <c:pt idx="7">
                  <c:v>64.096373644401027</c:v>
                </c:pt>
                <c:pt idx="8">
                  <c:v>68.454523371159269</c:v>
                </c:pt>
                <c:pt idx="9">
                  <c:v>37.562379535543641</c:v>
                </c:pt>
                <c:pt idx="10">
                  <c:v>69.916707975005806</c:v>
                </c:pt>
                <c:pt idx="11">
                  <c:v>43.230873844160492</c:v>
                </c:pt>
                <c:pt idx="12">
                  <c:v>57.301922899642754</c:v>
                </c:pt>
                <c:pt idx="13">
                  <c:v>42.931138790613304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6-4F5C-8BE1-0BF9B826813A}"/>
            </c:ext>
          </c:extLst>
        </c:ser>
        <c:ser>
          <c:idx val="1"/>
          <c:order val="1"/>
          <c:tx>
            <c:strRef>
              <c:f>exportimport!$U$43</c:f>
              <c:strCache>
                <c:ptCount val="1"/>
                <c:pt idx="0">
                  <c:v>Avg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exportimport!$S$44:$S$57</c:f>
              <c:strCache>
                <c:ptCount val="14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</c:v>
                </c:pt>
                <c:pt idx="6">
                  <c:v>2009.</c:v>
                </c:pt>
                <c:pt idx="7">
                  <c:v>2010.</c:v>
                </c:pt>
                <c:pt idx="8">
                  <c:v>2011.</c:v>
                </c:pt>
                <c:pt idx="9">
                  <c:v>2012.</c:v>
                </c:pt>
                <c:pt idx="10">
                  <c:v>2013.</c:v>
                </c:pt>
                <c:pt idx="11">
                  <c:v>2014.</c:v>
                </c:pt>
                <c:pt idx="12">
                  <c:v>2015.</c:v>
                </c:pt>
                <c:pt idx="13">
                  <c:v>2016.</c:v>
                </c:pt>
              </c:strCache>
            </c:strRef>
          </c:cat>
          <c:val>
            <c:numRef>
              <c:f>exportimport!$U$44:$U$57</c:f>
              <c:numCache>
                <c:formatCode>General</c:formatCode>
                <c:ptCount val="14"/>
                <c:pt idx="0">
                  <c:v>41.6</c:v>
                </c:pt>
                <c:pt idx="1">
                  <c:v>41.6</c:v>
                </c:pt>
                <c:pt idx="2">
                  <c:v>41.6</c:v>
                </c:pt>
                <c:pt idx="3">
                  <c:v>41.6</c:v>
                </c:pt>
                <c:pt idx="4">
                  <c:v>41.6</c:v>
                </c:pt>
                <c:pt idx="5">
                  <c:v>41.6</c:v>
                </c:pt>
                <c:pt idx="6">
                  <c:v>41.6</c:v>
                </c:pt>
                <c:pt idx="7">
                  <c:v>41.6</c:v>
                </c:pt>
                <c:pt idx="8">
                  <c:v>41.6</c:v>
                </c:pt>
                <c:pt idx="9">
                  <c:v>41.6</c:v>
                </c:pt>
                <c:pt idx="10">
                  <c:v>41.6</c:v>
                </c:pt>
                <c:pt idx="11">
                  <c:v>41.6</c:v>
                </c:pt>
                <c:pt idx="12">
                  <c:v>41.6</c:v>
                </c:pt>
                <c:pt idx="13">
                  <c:v>41.6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F6-4F5C-8BE1-0BF9B8268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95904"/>
        <c:axId val="42397696"/>
      </c:lineChart>
      <c:catAx>
        <c:axId val="4239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397696"/>
        <c:crosses val="autoZero"/>
        <c:auto val="1"/>
        <c:lblAlgn val="ctr"/>
        <c:lblOffset val="100"/>
        <c:noMultiLvlLbl val="0"/>
      </c:catAx>
      <c:valAx>
        <c:axId val="4239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39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exportimport!$H$75</c:f>
              <c:strCache>
                <c:ptCount val="1"/>
                <c:pt idx="0">
                  <c:v>Szója import vizen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exportimport!$G$76:$G$89</c:f>
              <c:strCache>
                <c:ptCount val="14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2008.*</c:v>
                </c:pt>
                <c:pt idx="6">
                  <c:v>2009.</c:v>
                </c:pt>
                <c:pt idx="7">
                  <c:v>2010.</c:v>
                </c:pt>
                <c:pt idx="8">
                  <c:v>2011.</c:v>
                </c:pt>
                <c:pt idx="9">
                  <c:v>2012.</c:v>
                </c:pt>
                <c:pt idx="10">
                  <c:v>2013.</c:v>
                </c:pt>
                <c:pt idx="11">
                  <c:v>2014.</c:v>
                </c:pt>
                <c:pt idx="12">
                  <c:v>2015.</c:v>
                </c:pt>
                <c:pt idx="13">
                  <c:v>2016.</c:v>
                </c:pt>
              </c:strCache>
            </c:strRef>
          </c:cat>
          <c:val>
            <c:numRef>
              <c:f>exportimport!$H$76:$H$89</c:f>
              <c:numCache>
                <c:formatCode>General</c:formatCode>
                <c:ptCount val="14"/>
                <c:pt idx="0">
                  <c:v>731903</c:v>
                </c:pt>
                <c:pt idx="1">
                  <c:v>643422</c:v>
                </c:pt>
                <c:pt idx="2">
                  <c:v>610511</c:v>
                </c:pt>
                <c:pt idx="3">
                  <c:v>310446</c:v>
                </c:pt>
                <c:pt idx="4">
                  <c:v>168396</c:v>
                </c:pt>
                <c:pt idx="5">
                  <c:v>177120</c:v>
                </c:pt>
                <c:pt idx="6">
                  <c:v>97451</c:v>
                </c:pt>
                <c:pt idx="7">
                  <c:v>141326</c:v>
                </c:pt>
                <c:pt idx="8">
                  <c:v>96250</c:v>
                </c:pt>
                <c:pt idx="9">
                  <c:v>47893</c:v>
                </c:pt>
                <c:pt idx="10">
                  <c:v>35015</c:v>
                </c:pt>
                <c:pt idx="11">
                  <c:v>41923</c:v>
                </c:pt>
                <c:pt idx="12">
                  <c:v>9689</c:v>
                </c:pt>
                <c:pt idx="13">
                  <c:v>29144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E-4FEA-99BE-7927EE214F5A}"/>
            </c:ext>
          </c:extLst>
        </c:ser>
        <c:ser>
          <c:idx val="1"/>
          <c:order val="1"/>
          <c:tx>
            <c:strRef>
              <c:f>exportimport!$I$75</c:f>
              <c:strCache>
                <c:ptCount val="1"/>
                <c:pt idx="0">
                  <c:v>Össze szója import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exportimport!$G$76:$G$89</c:f>
              <c:strCache>
                <c:ptCount val="14"/>
                <c:pt idx="0">
                  <c:v>2003.</c:v>
                </c:pt>
                <c:pt idx="1">
                  <c:v>2004.</c:v>
                </c:pt>
                <c:pt idx="2">
                  <c:v>2005.</c:v>
                </c:pt>
                <c:pt idx="3">
                  <c:v>2006.</c:v>
                </c:pt>
                <c:pt idx="4">
                  <c:v>2007.</c:v>
                </c:pt>
                <c:pt idx="5">
                  <c:v>2008.*</c:v>
                </c:pt>
                <c:pt idx="6">
                  <c:v>2009.</c:v>
                </c:pt>
                <c:pt idx="7">
                  <c:v>2010.</c:v>
                </c:pt>
                <c:pt idx="8">
                  <c:v>2011.</c:v>
                </c:pt>
                <c:pt idx="9">
                  <c:v>2012.</c:v>
                </c:pt>
                <c:pt idx="10">
                  <c:v>2013.</c:v>
                </c:pt>
                <c:pt idx="11">
                  <c:v>2014.</c:v>
                </c:pt>
                <c:pt idx="12">
                  <c:v>2015.</c:v>
                </c:pt>
                <c:pt idx="13">
                  <c:v>2016.</c:v>
                </c:pt>
              </c:strCache>
            </c:strRef>
          </c:cat>
          <c:val>
            <c:numRef>
              <c:f>exportimport!$I$76:$I$89</c:f>
              <c:numCache>
                <c:formatCode>General</c:formatCode>
                <c:ptCount val="14"/>
                <c:pt idx="0">
                  <c:v>837164.07400000002</c:v>
                </c:pt>
                <c:pt idx="1">
                  <c:v>641653.68000000005</c:v>
                </c:pt>
                <c:pt idx="2">
                  <c:v>611760.91500000004</c:v>
                </c:pt>
                <c:pt idx="3">
                  <c:v>702940.39800000004</c:v>
                </c:pt>
                <c:pt idx="4">
                  <c:v>837980.69300000009</c:v>
                </c:pt>
                <c:pt idx="5">
                  <c:v>810937.94800000009</c:v>
                </c:pt>
                <c:pt idx="6">
                  <c:v>661239.37099999993</c:v>
                </c:pt>
                <c:pt idx="7">
                  <c:v>706317.35800000001</c:v>
                </c:pt>
                <c:pt idx="8">
                  <c:v>704133.71100000001</c:v>
                </c:pt>
                <c:pt idx="9">
                  <c:v>645994</c:v>
                </c:pt>
                <c:pt idx="10">
                  <c:v>553332.35600000003</c:v>
                </c:pt>
                <c:pt idx="11">
                  <c:v>534581.97600000002</c:v>
                </c:pt>
                <c:pt idx="12">
                  <c:v>537241.07299999986</c:v>
                </c:pt>
                <c:pt idx="13">
                  <c:v>626715.97600000002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E-4FEA-99BE-7927EE214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12352"/>
        <c:axId val="43813888"/>
      </c:barChart>
      <c:catAx>
        <c:axId val="438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3813888"/>
        <c:crosses val="autoZero"/>
        <c:auto val="1"/>
        <c:lblAlgn val="ctr"/>
        <c:lblOffset val="100"/>
        <c:noMultiLvlLbl val="0"/>
      </c:catAx>
      <c:valAx>
        <c:axId val="438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381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72543150862139"/>
          <c:y val="7.0601633129192112E-2"/>
          <c:w val="0.4056982499817503"/>
          <c:h val="3.1250218722659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Gabona és olajos magvak vízi szállításának alakulása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6.4957130358705165E-2"/>
          <c:y val="6.8718021136667376E-2"/>
          <c:w val="0.91976509186351707"/>
          <c:h val="0.88297484814484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exportimport!$H$59</c:f>
              <c:strCache>
                <c:ptCount val="1"/>
                <c:pt idx="0">
                  <c:v>Búza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exportimport!$G$60:$G$74</c:f>
              <c:strCache>
                <c:ptCount val="15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2008.*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</c:strCache>
            </c:strRef>
          </c:cat>
          <c:val>
            <c:numRef>
              <c:f>exportimport!$H$60:$H$74</c:f>
              <c:numCache>
                <c:formatCode>General</c:formatCode>
                <c:ptCount val="15"/>
                <c:pt idx="0">
                  <c:v>438374</c:v>
                </c:pt>
                <c:pt idx="1">
                  <c:v>242382</c:v>
                </c:pt>
                <c:pt idx="2">
                  <c:v>220345</c:v>
                </c:pt>
                <c:pt idx="3">
                  <c:v>588619</c:v>
                </c:pt>
                <c:pt idx="4">
                  <c:v>621695</c:v>
                </c:pt>
                <c:pt idx="5">
                  <c:v>368911</c:v>
                </c:pt>
                <c:pt idx="6">
                  <c:v>532298</c:v>
                </c:pt>
                <c:pt idx="7">
                  <c:v>571182</c:v>
                </c:pt>
                <c:pt idx="8">
                  <c:v>624012</c:v>
                </c:pt>
                <c:pt idx="9">
                  <c:v>117573</c:v>
                </c:pt>
                <c:pt idx="10">
                  <c:v>274903</c:v>
                </c:pt>
                <c:pt idx="11">
                  <c:v>957401</c:v>
                </c:pt>
                <c:pt idx="12">
                  <c:v>730274</c:v>
                </c:pt>
                <c:pt idx="13">
                  <c:v>406611</c:v>
                </c:pt>
                <c:pt idx="14">
                  <c:v>923327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2-4AB3-B537-3CDA65EBCC62}"/>
            </c:ext>
          </c:extLst>
        </c:ser>
        <c:ser>
          <c:idx val="1"/>
          <c:order val="1"/>
          <c:tx>
            <c:strRef>
              <c:f>exportimport!$I$59</c:f>
              <c:strCache>
                <c:ptCount val="1"/>
                <c:pt idx="0">
                  <c:v>Kukorica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exportimport!$G$60:$G$74</c:f>
              <c:strCache>
                <c:ptCount val="15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2008.*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</c:strCache>
            </c:strRef>
          </c:cat>
          <c:val>
            <c:numRef>
              <c:f>exportimport!$I$60:$I$74</c:f>
              <c:numCache>
                <c:formatCode>General</c:formatCode>
                <c:ptCount val="15"/>
                <c:pt idx="0">
                  <c:v>771009</c:v>
                </c:pt>
                <c:pt idx="1">
                  <c:v>421145</c:v>
                </c:pt>
                <c:pt idx="2">
                  <c:v>468712</c:v>
                </c:pt>
                <c:pt idx="3">
                  <c:v>1153435</c:v>
                </c:pt>
                <c:pt idx="4">
                  <c:v>916438</c:v>
                </c:pt>
                <c:pt idx="5">
                  <c:v>1379488</c:v>
                </c:pt>
                <c:pt idx="6">
                  <c:v>806782</c:v>
                </c:pt>
                <c:pt idx="7">
                  <c:v>1283416</c:v>
                </c:pt>
                <c:pt idx="8">
                  <c:v>1523776</c:v>
                </c:pt>
                <c:pt idx="9">
                  <c:v>872858</c:v>
                </c:pt>
                <c:pt idx="10">
                  <c:v>1524035</c:v>
                </c:pt>
                <c:pt idx="11">
                  <c:v>354116</c:v>
                </c:pt>
                <c:pt idx="12">
                  <c:v>543250</c:v>
                </c:pt>
                <c:pt idx="13">
                  <c:v>1582149</c:v>
                </c:pt>
                <c:pt idx="14">
                  <c:v>382831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C2-4AB3-B537-3CDA65EBCC62}"/>
            </c:ext>
          </c:extLst>
        </c:ser>
        <c:ser>
          <c:idx val="2"/>
          <c:order val="2"/>
          <c:tx>
            <c:strRef>
              <c:f>exportimport!$J$59</c:f>
              <c:strCache>
                <c:ptCount val="1"/>
                <c:pt idx="0">
                  <c:v>Egyéb gabona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exportimport!$G$60:$G$74</c:f>
              <c:strCache>
                <c:ptCount val="15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2008.*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</c:strCache>
            </c:strRef>
          </c:cat>
          <c:val>
            <c:numRef>
              <c:f>exportimport!$J$60:$J$74</c:f>
              <c:numCache>
                <c:formatCode>General</c:formatCode>
                <c:ptCount val="15"/>
                <c:pt idx="1">
                  <c:v>4239</c:v>
                </c:pt>
                <c:pt idx="2">
                  <c:v>52657</c:v>
                </c:pt>
                <c:pt idx="3">
                  <c:v>135919</c:v>
                </c:pt>
                <c:pt idx="4">
                  <c:v>119618</c:v>
                </c:pt>
                <c:pt idx="5">
                  <c:v>0</c:v>
                </c:pt>
                <c:pt idx="6">
                  <c:v>382607</c:v>
                </c:pt>
                <c:pt idx="7">
                  <c:v>8244</c:v>
                </c:pt>
                <c:pt idx="8">
                  <c:v>93184</c:v>
                </c:pt>
                <c:pt idx="9">
                  <c:v>203809</c:v>
                </c:pt>
                <c:pt idx="10">
                  <c:v>121870</c:v>
                </c:pt>
                <c:pt idx="11">
                  <c:v>225260</c:v>
                </c:pt>
                <c:pt idx="12">
                  <c:v>145154</c:v>
                </c:pt>
                <c:pt idx="13">
                  <c:v>385552</c:v>
                </c:pt>
                <c:pt idx="14">
                  <c:v>194879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C2-4AB3-B537-3CDA65EBCC62}"/>
            </c:ext>
          </c:extLst>
        </c:ser>
        <c:ser>
          <c:idx val="3"/>
          <c:order val="3"/>
          <c:tx>
            <c:strRef>
              <c:f>exportimport!$K$59</c:f>
              <c:strCache>
                <c:ptCount val="1"/>
                <c:pt idx="0">
                  <c:v>Napraforgó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exportimport!$G$60:$G$74</c:f>
              <c:strCache>
                <c:ptCount val="15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2008.*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</c:strCache>
            </c:strRef>
          </c:cat>
          <c:val>
            <c:numRef>
              <c:f>exportimport!$K$60:$K$74</c:f>
              <c:numCache>
                <c:formatCode>General</c:formatCode>
                <c:ptCount val="15"/>
                <c:pt idx="0">
                  <c:v>147623</c:v>
                </c:pt>
                <c:pt idx="1">
                  <c:v>236837</c:v>
                </c:pt>
                <c:pt idx="2">
                  <c:v>249000</c:v>
                </c:pt>
                <c:pt idx="3">
                  <c:v>233362</c:v>
                </c:pt>
                <c:pt idx="4">
                  <c:v>139534</c:v>
                </c:pt>
                <c:pt idx="5">
                  <c:v>179926</c:v>
                </c:pt>
                <c:pt idx="6">
                  <c:v>217904</c:v>
                </c:pt>
                <c:pt idx="7">
                  <c:v>416512</c:v>
                </c:pt>
                <c:pt idx="8">
                  <c:v>335571</c:v>
                </c:pt>
                <c:pt idx="9">
                  <c:v>195955</c:v>
                </c:pt>
                <c:pt idx="10">
                  <c:v>337569</c:v>
                </c:pt>
                <c:pt idx="11">
                  <c:v>207746</c:v>
                </c:pt>
                <c:pt idx="12">
                  <c:v>247928</c:v>
                </c:pt>
                <c:pt idx="13">
                  <c:v>162323</c:v>
                </c:pt>
                <c:pt idx="14">
                  <c:v>221865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2-4AB3-B537-3CDA65EBCC62}"/>
            </c:ext>
          </c:extLst>
        </c:ser>
        <c:ser>
          <c:idx val="4"/>
          <c:order val="4"/>
          <c:tx>
            <c:strRef>
              <c:f>exportimport!$L$59</c:f>
              <c:strCache>
                <c:ptCount val="1"/>
                <c:pt idx="0">
                  <c:v>Repcemag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exportimport!$G$60:$G$74</c:f>
              <c:strCache>
                <c:ptCount val="15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2008.*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</c:strCache>
            </c:strRef>
          </c:cat>
          <c:val>
            <c:numRef>
              <c:f>exportimport!$L$60:$L$74</c:f>
              <c:numCache>
                <c:formatCode>General</c:formatCode>
                <c:ptCount val="15"/>
                <c:pt idx="6">
                  <c:v>248278</c:v>
                </c:pt>
                <c:pt idx="7">
                  <c:v>391629</c:v>
                </c:pt>
                <c:pt idx="8">
                  <c:v>328433</c:v>
                </c:pt>
                <c:pt idx="9">
                  <c:v>236788</c:v>
                </c:pt>
                <c:pt idx="10">
                  <c:v>205241</c:v>
                </c:pt>
                <c:pt idx="11">
                  <c:v>219373</c:v>
                </c:pt>
                <c:pt idx="12">
                  <c:v>234160</c:v>
                </c:pt>
                <c:pt idx="13">
                  <c:v>234356</c:v>
                </c:pt>
                <c:pt idx="14">
                  <c:v>320080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C2-4AB3-B537-3CDA65EBCC62}"/>
            </c:ext>
          </c:extLst>
        </c:ser>
        <c:ser>
          <c:idx val="5"/>
          <c:order val="5"/>
          <c:tx>
            <c:strRef>
              <c:f>exportimport!$M$59</c:f>
              <c:strCache>
                <c:ptCount val="1"/>
                <c:pt idx="0">
                  <c:v>Szója import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exportimport!$G$60:$G$74</c:f>
              <c:strCache>
                <c:ptCount val="15"/>
                <c:pt idx="0">
                  <c:v>2002.</c:v>
                </c:pt>
                <c:pt idx="1">
                  <c:v>2003.</c:v>
                </c:pt>
                <c:pt idx="2">
                  <c:v>2004.</c:v>
                </c:pt>
                <c:pt idx="3">
                  <c:v>2005.</c:v>
                </c:pt>
                <c:pt idx="4">
                  <c:v>2006.</c:v>
                </c:pt>
                <c:pt idx="5">
                  <c:v>2007.</c:v>
                </c:pt>
                <c:pt idx="6">
                  <c:v>2008.*</c:v>
                </c:pt>
                <c:pt idx="7">
                  <c:v>2009.</c:v>
                </c:pt>
                <c:pt idx="8">
                  <c:v>2010.</c:v>
                </c:pt>
                <c:pt idx="9">
                  <c:v>2011.</c:v>
                </c:pt>
                <c:pt idx="10">
                  <c:v>2012.</c:v>
                </c:pt>
                <c:pt idx="11">
                  <c:v>2013.</c:v>
                </c:pt>
                <c:pt idx="12">
                  <c:v>2014.</c:v>
                </c:pt>
                <c:pt idx="13">
                  <c:v>2015.</c:v>
                </c:pt>
                <c:pt idx="14">
                  <c:v>2016.</c:v>
                </c:pt>
              </c:strCache>
            </c:strRef>
          </c:cat>
          <c:val>
            <c:numRef>
              <c:f>exportimport!$M$60:$M$74</c:f>
              <c:numCache>
                <c:formatCode>General</c:formatCode>
                <c:ptCount val="15"/>
                <c:pt idx="0">
                  <c:v>831009</c:v>
                </c:pt>
                <c:pt idx="1">
                  <c:v>731903</c:v>
                </c:pt>
                <c:pt idx="2">
                  <c:v>683422</c:v>
                </c:pt>
                <c:pt idx="3">
                  <c:v>656511</c:v>
                </c:pt>
                <c:pt idx="4">
                  <c:v>310446</c:v>
                </c:pt>
                <c:pt idx="5">
                  <c:v>168396</c:v>
                </c:pt>
                <c:pt idx="6">
                  <c:v>177120</c:v>
                </c:pt>
                <c:pt idx="7">
                  <c:v>97451</c:v>
                </c:pt>
                <c:pt idx="8">
                  <c:v>141326</c:v>
                </c:pt>
                <c:pt idx="9">
                  <c:v>96250</c:v>
                </c:pt>
                <c:pt idx="10">
                  <c:v>47893</c:v>
                </c:pt>
                <c:pt idx="11">
                  <c:v>35015</c:v>
                </c:pt>
                <c:pt idx="12">
                  <c:v>41923</c:v>
                </c:pt>
                <c:pt idx="13">
                  <c:v>9689</c:v>
                </c:pt>
                <c:pt idx="14">
                  <c:v>29144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C2-4AB3-B537-3CDA65EBC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316736"/>
        <c:axId val="43318272"/>
      </c:barChart>
      <c:catAx>
        <c:axId val="4331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318272"/>
        <c:crosses val="autoZero"/>
        <c:auto val="1"/>
        <c:lblAlgn val="ctr"/>
        <c:lblOffset val="100"/>
        <c:noMultiLvlLbl val="0"/>
      </c:catAx>
      <c:valAx>
        <c:axId val="4331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33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92333770778652"/>
          <c:y val="9.0537429448279722E-2"/>
          <c:w val="0.47537543744531935"/>
          <c:h val="3.1265158344108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dirty="0"/>
              <a:t>Az export alakulása 2016/17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Munka1!$J$129</c:f>
              <c:strCache>
                <c:ptCount val="1"/>
                <c:pt idx="0">
                  <c:v>Búza</c:v>
                </c:pt>
              </c:strCache>
            </c:strRef>
          </c:tx>
          <c:spPr>
            <a:solidFill>
              <a:srgbClr val="FFD757"/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Munka1!$J$130:$J$138</c:f>
              <c:numCache>
                <c:formatCode>General</c:formatCode>
                <c:ptCount val="9"/>
                <c:pt idx="0">
                  <c:v>167004.57699999999</c:v>
                </c:pt>
                <c:pt idx="1">
                  <c:v>395352.13400000002</c:v>
                </c:pt>
                <c:pt idx="2">
                  <c:v>432388.50599999999</c:v>
                </c:pt>
                <c:pt idx="3">
                  <c:v>307108.73800000001</c:v>
                </c:pt>
                <c:pt idx="4">
                  <c:v>274059.25900000002</c:v>
                </c:pt>
                <c:pt idx="5">
                  <c:v>206598.16500000001</c:v>
                </c:pt>
                <c:pt idx="6">
                  <c:v>244622.74900000001</c:v>
                </c:pt>
                <c:pt idx="7">
                  <c:v>313095.66899999999</c:v>
                </c:pt>
                <c:pt idx="8" formatCode="#,##0">
                  <c:v>410405.54499999998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A-458D-88BC-51B872EA8CCB}"/>
            </c:ext>
          </c:extLst>
        </c:ser>
        <c:ser>
          <c:idx val="1"/>
          <c:order val="1"/>
          <c:tx>
            <c:strRef>
              <c:f>Munka1!$K$129</c:f>
              <c:strCache>
                <c:ptCount val="1"/>
                <c:pt idx="0">
                  <c:v>Árpa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Munka1!$K$130:$K$138</c:f>
              <c:numCache>
                <c:formatCode>General</c:formatCode>
                <c:ptCount val="9"/>
                <c:pt idx="0">
                  <c:v>169316.91</c:v>
                </c:pt>
                <c:pt idx="1">
                  <c:v>113964.114</c:v>
                </c:pt>
                <c:pt idx="2">
                  <c:v>72508.304000000004</c:v>
                </c:pt>
                <c:pt idx="3">
                  <c:v>70049.448999999993</c:v>
                </c:pt>
                <c:pt idx="4">
                  <c:v>45082.402999999998</c:v>
                </c:pt>
                <c:pt idx="5">
                  <c:v>40325.050999999999</c:v>
                </c:pt>
                <c:pt idx="6">
                  <c:v>41969.156999999999</c:v>
                </c:pt>
                <c:pt idx="7">
                  <c:v>48914.375</c:v>
                </c:pt>
                <c:pt idx="8" formatCode="#,##0">
                  <c:v>60293.915999999997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A-458D-88BC-51B872EA8CCB}"/>
            </c:ext>
          </c:extLst>
        </c:ser>
        <c:ser>
          <c:idx val="2"/>
          <c:order val="2"/>
          <c:tx>
            <c:strRef>
              <c:f>Munka1!$L$129</c:f>
              <c:strCache>
                <c:ptCount val="1"/>
                <c:pt idx="0">
                  <c:v>kukorica</c:v>
                </c:pt>
              </c:strCache>
            </c:strRef>
          </c:tx>
          <c:spPr>
            <a:solidFill>
              <a:srgbClr val="763B00"/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Munka1!$L$130:$L$138</c:f>
              <c:numCache>
                <c:formatCode>General</c:formatCode>
                <c:ptCount val="9"/>
                <c:pt idx="0">
                  <c:v>189479.31200000001</c:v>
                </c:pt>
                <c:pt idx="1">
                  <c:v>103655.576</c:v>
                </c:pt>
                <c:pt idx="2">
                  <c:v>72208.933000000005</c:v>
                </c:pt>
                <c:pt idx="3">
                  <c:v>197304.06099999999</c:v>
                </c:pt>
                <c:pt idx="4">
                  <c:v>319133.24599999998</c:v>
                </c:pt>
                <c:pt idx="5">
                  <c:v>252653.791</c:v>
                </c:pt>
                <c:pt idx="6">
                  <c:v>264557.83299999998</c:v>
                </c:pt>
                <c:pt idx="7">
                  <c:v>283781.73499999999</c:v>
                </c:pt>
                <c:pt idx="8" formatCode="#,##0">
                  <c:v>386327.11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DA-458D-88BC-51B872EA8CCB}"/>
            </c:ext>
          </c:extLst>
        </c:ser>
        <c:ser>
          <c:idx val="3"/>
          <c:order val="3"/>
          <c:tx>
            <c:strRef>
              <c:f>Munka1!$M$129</c:f>
              <c:strCache>
                <c:ptCount val="1"/>
                <c:pt idx="0">
                  <c:v>napraforgó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Munka1!$M$130:$M$138</c:f>
              <c:numCache>
                <c:formatCode>General</c:formatCode>
                <c:ptCount val="9"/>
                <c:pt idx="0">
                  <c:v>15478.797</c:v>
                </c:pt>
                <c:pt idx="1">
                  <c:v>10463.790000000001</c:v>
                </c:pt>
                <c:pt idx="2">
                  <c:v>23509.312999999998</c:v>
                </c:pt>
                <c:pt idx="3">
                  <c:v>23060.403999999999</c:v>
                </c:pt>
                <c:pt idx="4">
                  <c:v>37039.938000000002</c:v>
                </c:pt>
                <c:pt idx="5">
                  <c:v>21035.897000000001</c:v>
                </c:pt>
                <c:pt idx="6">
                  <c:v>10375.002</c:v>
                </c:pt>
                <c:pt idx="7">
                  <c:v>18303.628000000001</c:v>
                </c:pt>
                <c:pt idx="8">
                  <c:v>18752.555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DA-458D-88BC-51B872EA8CCB}"/>
            </c:ext>
          </c:extLst>
        </c:ser>
        <c:ser>
          <c:idx val="4"/>
          <c:order val="4"/>
          <c:tx>
            <c:strRef>
              <c:f>Munka1!$N$129</c:f>
              <c:strCache>
                <c:ptCount val="1"/>
                <c:pt idx="0">
                  <c:v>repcemag</c:v>
                </c:pt>
              </c:strCache>
            </c:strRef>
          </c:tx>
          <c:spPr>
            <a:solidFill>
              <a:srgbClr val="2D2D8A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Munka1!$N$130:$N$138</c:f>
              <c:numCache>
                <c:formatCode>General</c:formatCode>
                <c:ptCount val="9"/>
                <c:pt idx="0">
                  <c:v>102419.61900000001</c:v>
                </c:pt>
                <c:pt idx="1">
                  <c:v>102946.659</c:v>
                </c:pt>
                <c:pt idx="2">
                  <c:v>81490.327999999994</c:v>
                </c:pt>
                <c:pt idx="3">
                  <c:v>68628.634000000005</c:v>
                </c:pt>
                <c:pt idx="4">
                  <c:v>65186.993000000002</c:v>
                </c:pt>
                <c:pt idx="5">
                  <c:v>41102.665000000001</c:v>
                </c:pt>
                <c:pt idx="6">
                  <c:v>21838.38</c:v>
                </c:pt>
                <c:pt idx="7">
                  <c:v>42596.682999999997</c:v>
                </c:pt>
                <c:pt idx="8">
                  <c:v>61794.402999999998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DA-458D-88BC-51B872EA8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35776"/>
        <c:axId val="44106496"/>
      </c:barChart>
      <c:lineChart>
        <c:grouping val="standard"/>
        <c:varyColors val="0"/>
        <c:ser>
          <c:idx val="5"/>
          <c:order val="5"/>
          <c:tx>
            <c:strRef>
              <c:f>Munka1!$O$129</c:f>
              <c:strCache>
                <c:ptCount val="1"/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Munka1!$O$130:$O$138</c:f>
              <c:numCache>
                <c:formatCode>General</c:formatCode>
                <c:ptCount val="9"/>
                <c:pt idx="0">
                  <c:v>643699.21500000008</c:v>
                </c:pt>
                <c:pt idx="1">
                  <c:v>726382.27300000004</c:v>
                </c:pt>
                <c:pt idx="2">
                  <c:v>682105.38399999996</c:v>
                </c:pt>
                <c:pt idx="3">
                  <c:v>666151.28599999996</c:v>
                </c:pt>
                <c:pt idx="4">
                  <c:v>740501.83900000004</c:v>
                </c:pt>
                <c:pt idx="5">
                  <c:v>561715.56900000002</c:v>
                </c:pt>
                <c:pt idx="6">
                  <c:v>583363.12100000004</c:v>
                </c:pt>
                <c:pt idx="7">
                  <c:v>706692.09</c:v>
                </c:pt>
                <c:pt idx="8">
                  <c:v>937573.5290000001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DA-458D-88BC-51B872EA8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13920"/>
        <c:axId val="44108032"/>
      </c:lineChart>
      <c:catAx>
        <c:axId val="442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4106496"/>
        <c:crosses val="autoZero"/>
        <c:auto val="1"/>
        <c:lblAlgn val="ctr"/>
        <c:lblOffset val="100"/>
        <c:noMultiLvlLbl val="0"/>
      </c:catAx>
      <c:valAx>
        <c:axId val="4410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4235776"/>
        <c:crosses val="autoZero"/>
        <c:crossBetween val="between"/>
      </c:valAx>
      <c:valAx>
        <c:axId val="441080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4113920"/>
        <c:crosses val="max"/>
        <c:crossBetween val="between"/>
      </c:valAx>
      <c:catAx>
        <c:axId val="44113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108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79164614862722"/>
          <c:y val="0.10023126275882181"/>
          <c:w val="0.47872405151942921"/>
          <c:h val="3.1250218722659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sz="2000" dirty="0"/>
              <a:t>A búzaexport alakulása</a:t>
            </a:r>
            <a:endParaRPr lang="en-US" sz="2000" dirty="0"/>
          </a:p>
        </c:rich>
      </c:tx>
      <c:layout>
        <c:manualLayout>
          <c:xMode val="edge"/>
          <c:yMode val="edge"/>
          <c:x val="0.36482770647412999"/>
          <c:y val="1.8518521218798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1363368824943407"/>
          <c:y val="8.0814972413965069E-2"/>
          <c:w val="0.87525102389743126"/>
          <c:h val="0.77594572410990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Munka1!$B$145</c:f>
              <c:strCache>
                <c:ptCount val="1"/>
                <c:pt idx="0">
                  <c:v>búza (KN:1001)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  <a:ln w="381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1B-4800-93A4-27A30A3079D0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FF"/>
              </a:solidFill>
              <a:ln w="381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B1B-4800-93A4-27A30A3079D0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 w="57150">
                <a:solidFill>
                  <a:srgbClr val="FF33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1B-4800-93A4-27A30A3079D0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FF"/>
              </a:solidFill>
              <a:ln w="571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B1B-4800-93A4-27A30A3079D0}"/>
              </c:ext>
            </c:extLst>
          </c:dPt>
          <c:dLbls>
            <c:dLbl>
              <c:idx val="3"/>
              <c:layout>
                <c:manualLayout>
                  <c:x val="-1.389410981641833E-2"/>
                  <c:y val="-1.8518521218798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45-4034-A96F-E334B47E0A40}"/>
                </c:ext>
              </c:extLst>
            </c:dLbl>
            <c:dLbl>
              <c:idx val="5"/>
              <c:layout>
                <c:manualLayout>
                  <c:x val="-4.1682329449255501E-3"/>
                  <c:y val="1.11111127312791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45-4034-A96F-E334B47E0A40}"/>
                </c:ext>
              </c:extLst>
            </c:dLbl>
            <c:dLbl>
              <c:idx val="12"/>
              <c:layout>
                <c:manualLayout>
                  <c:x val="1.1115287853134563E-2"/>
                  <c:y val="3.7037042437597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45-4034-A96F-E334B47E0A40}"/>
                </c:ext>
              </c:extLst>
            </c:dLbl>
            <c:spPr>
              <a:noFill/>
              <a:ln>
                <a:solidFill>
                  <a:srgbClr val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Munka1!$A$146:$A$160</c:f>
              <c:strCache>
                <c:ptCount val="15"/>
                <c:pt idx="0">
                  <c:v>2003/2004  (07.01.-06.30.)</c:v>
                </c:pt>
                <c:pt idx="1">
                  <c:v>2004/2005 (07.01.-06.30.)</c:v>
                </c:pt>
                <c:pt idx="2">
                  <c:v>2005/2006 (07.01.-06.30.)</c:v>
                </c:pt>
                <c:pt idx="3">
                  <c:v>2006/2007 (07.01.-06.30.)</c:v>
                </c:pt>
                <c:pt idx="4">
                  <c:v>2007/2008 (07.01.-06.30.)</c:v>
                </c:pt>
                <c:pt idx="5">
                  <c:v>2008/2009 (07.01.-06.30.)</c:v>
                </c:pt>
                <c:pt idx="6">
                  <c:v>2009/2010 (07.01.-06.30.)</c:v>
                </c:pt>
                <c:pt idx="7">
                  <c:v>2010/2011 (07.01.-06.30.)</c:v>
                </c:pt>
                <c:pt idx="8">
                  <c:v>2011/2012 (07.01.-06.30.)</c:v>
                </c:pt>
                <c:pt idx="9">
                  <c:v>2012/2013 (07.01.-06.30.)</c:v>
                </c:pt>
                <c:pt idx="10">
                  <c:v>2013/2014 (07.01.-06.30.)</c:v>
                </c:pt>
                <c:pt idx="11">
                  <c:v>2014/2015 (07.01.-06.30.)</c:v>
                </c:pt>
                <c:pt idx="12">
                  <c:v>2015/2016 (07.01.-06.30.)</c:v>
                </c:pt>
                <c:pt idx="13">
                  <c:v>2016/2017 áprilisig</c:v>
                </c:pt>
                <c:pt idx="14">
                  <c:v>2016/2017 (07.01.-06.30.)</c:v>
                </c:pt>
              </c:strCache>
            </c:strRef>
          </c:cat>
          <c:val>
            <c:numRef>
              <c:f>Munka1!$B$146:$B$160</c:f>
              <c:numCache>
                <c:formatCode>#,##0</c:formatCode>
                <c:ptCount val="15"/>
                <c:pt idx="0">
                  <c:v>706249.66099999996</c:v>
                </c:pt>
                <c:pt idx="1">
                  <c:v>1609604.7420000001</c:v>
                </c:pt>
                <c:pt idx="2">
                  <c:v>1835814.1129999999</c:v>
                </c:pt>
                <c:pt idx="3">
                  <c:v>2559097.4330000002</c:v>
                </c:pt>
                <c:pt idx="4">
                  <c:v>1794922.0630000001</c:v>
                </c:pt>
                <c:pt idx="5">
                  <c:v>2225531.0449999999</c:v>
                </c:pt>
                <c:pt idx="6">
                  <c:v>1936799.5759999999</c:v>
                </c:pt>
                <c:pt idx="7">
                  <c:v>1574206</c:v>
                </c:pt>
                <c:pt idx="8">
                  <c:v>1656917</c:v>
                </c:pt>
                <c:pt idx="9">
                  <c:v>1787521</c:v>
                </c:pt>
                <c:pt idx="10">
                  <c:v>2588800.5190000003</c:v>
                </c:pt>
                <c:pt idx="11" formatCode="General">
                  <c:v>2304583</c:v>
                </c:pt>
                <c:pt idx="12">
                  <c:v>2319922</c:v>
                </c:pt>
                <c:pt idx="13">
                  <c:v>2750000</c:v>
                </c:pt>
                <c:pt idx="14">
                  <c:v>3700000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B-4800-93A4-27A30A3079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702336"/>
        <c:axId val="44715008"/>
      </c:barChart>
      <c:catAx>
        <c:axId val="447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4715008"/>
        <c:crosses val="autoZero"/>
        <c:auto val="1"/>
        <c:lblAlgn val="ctr"/>
        <c:lblOffset val="100"/>
        <c:noMultiLvlLbl val="0"/>
      </c:catAx>
      <c:valAx>
        <c:axId val="447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470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hu-HU" dirty="0"/>
              <a:t>A</a:t>
            </a:r>
            <a:r>
              <a:rPr lang="hu-HU" baseline="0" dirty="0"/>
              <a:t> búza</a:t>
            </a:r>
            <a:r>
              <a:rPr lang="hu-HU" dirty="0"/>
              <a:t>export alakulása 2016/17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7.3253996914086864E-2"/>
          <c:y val="6.8889034703995322E-2"/>
          <c:w val="0.9114586958186971"/>
          <c:h val="0.85570341207349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Munka1!$J$129</c:f>
              <c:strCache>
                <c:ptCount val="1"/>
                <c:pt idx="0">
                  <c:v>Búza</c:v>
                </c:pt>
              </c:strCache>
            </c:strRef>
          </c:tx>
          <c:spPr>
            <a:solidFill>
              <a:srgbClr val="FFD757"/>
            </a:solidFill>
            <a:ln>
              <a:noFill/>
            </a:ln>
            <a:effectLst/>
          </c:spPr>
          <c:invertIfNegative val="0"/>
          <c:cat>
            <c:strRef>
              <c:f>Munka1!$I$130:$I$138</c:f>
              <c:strCache>
                <c:ptCount val="9"/>
                <c:pt idx="0">
                  <c:v>2016. július</c:v>
                </c:pt>
                <c:pt idx="1">
                  <c:v>2016. augusztus</c:v>
                </c:pt>
                <c:pt idx="2">
                  <c:v>2016. szeptember</c:v>
                </c:pt>
                <c:pt idx="3">
                  <c:v>2016. október</c:v>
                </c:pt>
                <c:pt idx="4">
                  <c:v>2016. november</c:v>
                </c:pt>
                <c:pt idx="5">
                  <c:v>2016. december</c:v>
                </c:pt>
                <c:pt idx="6">
                  <c:v>2017. január</c:v>
                </c:pt>
                <c:pt idx="7">
                  <c:v>2017. február</c:v>
                </c:pt>
                <c:pt idx="8">
                  <c:v>2017. március</c:v>
                </c:pt>
              </c:strCache>
            </c:strRef>
          </c:cat>
          <c:val>
            <c:numRef>
              <c:f>Munka1!$J$130:$J$138</c:f>
              <c:numCache>
                <c:formatCode>General</c:formatCode>
                <c:ptCount val="9"/>
                <c:pt idx="0">
                  <c:v>167004.57699999999</c:v>
                </c:pt>
                <c:pt idx="1">
                  <c:v>395352.13400000002</c:v>
                </c:pt>
                <c:pt idx="2">
                  <c:v>432388.50599999999</c:v>
                </c:pt>
                <c:pt idx="3">
                  <c:v>307108.73800000001</c:v>
                </c:pt>
                <c:pt idx="4">
                  <c:v>274059.25900000002</c:v>
                </c:pt>
                <c:pt idx="5">
                  <c:v>206598.16500000001</c:v>
                </c:pt>
                <c:pt idx="6">
                  <c:v>244622.74900000001</c:v>
                </c:pt>
                <c:pt idx="7">
                  <c:v>313095.66899999999</c:v>
                </c:pt>
                <c:pt idx="8" formatCode="#,##0">
                  <c:v>410405.54499999998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A-458D-88BC-51B872EA8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071744"/>
        <c:axId val="45085824"/>
      </c:barChart>
      <c:catAx>
        <c:axId val="450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5085824"/>
        <c:crosses val="autoZero"/>
        <c:auto val="1"/>
        <c:lblAlgn val="ctr"/>
        <c:lblOffset val="100"/>
        <c:noMultiLvlLbl val="0"/>
      </c:catAx>
      <c:valAx>
        <c:axId val="4508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4507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0.07418</cdr:x>
      <cdr:y>0.08842</cdr:y>
    </cdr:from>
    <cdr:to>
      <cdr:x>0.33421</cdr:x>
      <cdr:y>0.22175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77868" y="606388"/>
          <a:ext cx="23762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2016. július-december = 1,8 millió tonna</a:t>
          </a:r>
        </a:p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július-március   = 2,7 millió tonna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0.52795</cdr:x>
      <cdr:y>0.12201</cdr:y>
    </cdr:from>
    <cdr:to>
      <cdr:x>0.78798</cdr:x>
      <cdr:y>0.25534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4824536" y="836712"/>
          <a:ext cx="23762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2016. július-december = 1,2 millió tonna</a:t>
          </a:r>
        </a:p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július-március   = 2,07millió tonna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0.14575</cdr:x>
      <cdr:y>0.1146</cdr:y>
    </cdr:from>
    <cdr:to>
      <cdr:x>0.40513</cdr:x>
      <cdr:y>0.24484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331892" y="785930"/>
          <a:ext cx="2370311" cy="893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2016. július-december = 511 ezer tonna</a:t>
          </a:r>
        </a:p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július-március   = 662 ezer tonna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0.1057</cdr:x>
      <cdr:y>0.09051</cdr:y>
    </cdr:from>
    <cdr:to>
      <cdr:x>0.36508</cdr:x>
      <cdr:y>0.22074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965900" y="620688"/>
          <a:ext cx="2370311" cy="893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2016. július-december =  462 ezer tonna</a:t>
          </a:r>
        </a:p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július-március   = 588 ezer tonna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0.07418</cdr:x>
      <cdr:y>0.10101</cdr:y>
    </cdr:from>
    <cdr:to>
      <cdr:x>0.41069</cdr:x>
      <cdr:y>0.25225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77868" y="692696"/>
          <a:ext cx="3075136" cy="1037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2016. július-december = 131ezer tonna</a:t>
          </a:r>
        </a:p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július-március   = 178 ezer tonna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0.3425</cdr:x>
      <cdr:y>0.03801</cdr:y>
    </cdr:from>
    <cdr:to>
      <cdr:x>0.7835</cdr:x>
      <cdr:y>0.09051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3131840" y="260648"/>
          <a:ext cx="40324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Az export alakulása 2016-2017 I. félévben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aseline="0">
                <a:latin typeface="Arial Unicode MS" pitchFamily="34" charset="-128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 Unicode MS" pitchFamily="34" charset="-128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aseline="0">
                <a:latin typeface="Arial Unicode MS" pitchFamily="34" charset="-128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BE5F2B-35C7-406B-9CE0-D56A44D28FE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948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aseline="0">
                <a:latin typeface="Arial Unicode MS" pitchFamily="34" charset="-128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 Unicode MS" pitchFamily="34" charset="-128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Click to edit Master text styles</a:t>
            </a:r>
          </a:p>
          <a:p>
            <a:pPr lvl="1"/>
            <a:r>
              <a:rPr lang="hu-HU" noProof="0"/>
              <a:t>Second level</a:t>
            </a:r>
          </a:p>
          <a:p>
            <a:pPr lvl="2"/>
            <a:r>
              <a:rPr lang="hu-HU" noProof="0"/>
              <a:t>Third level</a:t>
            </a:r>
          </a:p>
          <a:p>
            <a:pPr lvl="3"/>
            <a:r>
              <a:rPr lang="hu-HU" noProof="0"/>
              <a:t>Fourth level</a:t>
            </a:r>
          </a:p>
          <a:p>
            <a:pPr lvl="4"/>
            <a:r>
              <a:rPr lang="hu-HU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aseline="0">
                <a:latin typeface="Arial Unicode MS" pitchFamily="34" charset="-128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34C24A-F36A-45C3-A657-F87A4D7364B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032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pitchFamily="-123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pitchFamily="-123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pitchFamily="-123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pitchFamily="-123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ＭＳ Ｐゴシック" pitchFamily="-123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kuku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683000"/>
            <a:ext cx="254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308725"/>
            <a:ext cx="5616575" cy="4127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71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03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013450" y="260350"/>
            <a:ext cx="1727200" cy="49688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27088" y="260350"/>
            <a:ext cx="5033962" cy="4968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402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6902450" cy="7921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27088" y="1557338"/>
            <a:ext cx="3271837" cy="3671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51325" y="1557338"/>
            <a:ext cx="3273425" cy="3671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93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6902450" cy="7921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7088" y="1557338"/>
            <a:ext cx="3271837" cy="3671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251325" y="1557338"/>
            <a:ext cx="3273425" cy="17589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251325" y="3468688"/>
            <a:ext cx="3273425" cy="176053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6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827088" y="260350"/>
            <a:ext cx="6913562" cy="4968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7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6902450" cy="7921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827088" y="1557338"/>
            <a:ext cx="6697662" cy="3671887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55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2178F-D4B0-4683-AFC9-0062A5887D0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6334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A0AD-03AB-4C3A-BCEF-31E88E18047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4735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CD058-A362-4AA8-A0BE-00046D78EA3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07116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8AB0E-ACAC-4765-835A-FD2143D87A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25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7263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71E4-C713-42A0-ADDC-4969371D20B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44597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634B1-C4E7-4670-BD4B-A6BF4C055F3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672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CA29-5C41-4A35-B1A0-07268AF254A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6825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41B69-E82E-4A7B-BD64-989454FD9D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059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1BEA-EBA4-48A5-8CC3-3979647E7C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1569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4852-5B9E-49B3-B907-84813382A6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282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92D1D-BC17-4C5E-ADBF-CCE1B827D6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1974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latin typeface="+mn-lt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FE4A27-E2CE-4812-A603-E1FC339E8CE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96405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7769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30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74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829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293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262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339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388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915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404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856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0661E-CAD6-4794-8B7D-096BE16D205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5224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5402-7490-431E-BAEE-0EB6B08AE05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351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7088" y="1557338"/>
            <a:ext cx="3271837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51325" y="1557338"/>
            <a:ext cx="3273425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093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7BF2-8481-4FF3-826A-2927D81C20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0163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A319-B091-4545-9448-CB437DB4DC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75607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C41C-EFDE-41EF-A427-EA36E10416F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23380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05AEA-B1C6-4BC6-90CF-4F25F35B6E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47944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3412-11D6-4559-894D-90932A7A90E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9054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61C92-12C1-41E6-BEF6-C0B1A88B259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3266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AE12-9252-4334-BF35-6A9B8E31785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8735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84C5-644D-4711-86BB-F214FB948B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50428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D655-3EA3-4015-A6EE-57848CEAF87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90298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kuku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683000"/>
            <a:ext cx="254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308725"/>
            <a:ext cx="5616575" cy="412750"/>
          </a:xfrm>
        </p:spPr>
        <p:txBody>
          <a:bodyPr/>
          <a:lstStyle>
            <a:lvl1pPr algn="ctr"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3585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902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14806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47039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7088" y="1557338"/>
            <a:ext cx="3271837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51325" y="1557338"/>
            <a:ext cx="3273425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382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6462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8096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2149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223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56045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6555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013450" y="260350"/>
            <a:ext cx="1727200" cy="49688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27088" y="260350"/>
            <a:ext cx="5033962" cy="4968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87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738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6902450" cy="7921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27088" y="1557338"/>
            <a:ext cx="3271837" cy="3671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51325" y="1557338"/>
            <a:ext cx="3273425" cy="3671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60980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6902450" cy="7921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27088" y="1557338"/>
            <a:ext cx="3271837" cy="36718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251325" y="1557338"/>
            <a:ext cx="3273425" cy="17589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251325" y="3468688"/>
            <a:ext cx="3273425" cy="176053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0593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827088" y="260350"/>
            <a:ext cx="6913562" cy="4968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7570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6902450" cy="7921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827088" y="1557338"/>
            <a:ext cx="6697662" cy="3671887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-123" charset="-128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6339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31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0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36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kukuc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683000"/>
            <a:ext cx="254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60350"/>
            <a:ext cx="6902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557338"/>
            <a:ext cx="66976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Click to edit Master text styles</a:t>
            </a:r>
          </a:p>
          <a:p>
            <a:pPr lvl="1"/>
            <a:r>
              <a:rPr lang="hu-HU" altLang="hu-HU"/>
              <a:t>Second level</a:t>
            </a:r>
          </a:p>
          <a:p>
            <a:pPr lvl="3"/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478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latin typeface="+mn-lt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89" r:id="rId1"/>
    <p:sldLayoutId id="2147487643" r:id="rId2"/>
    <p:sldLayoutId id="2147487644" r:id="rId3"/>
    <p:sldLayoutId id="2147487645" r:id="rId4"/>
    <p:sldLayoutId id="2147487646" r:id="rId5"/>
    <p:sldLayoutId id="2147487647" r:id="rId6"/>
    <p:sldLayoutId id="2147487648" r:id="rId7"/>
    <p:sldLayoutId id="2147487649" r:id="rId8"/>
    <p:sldLayoutId id="2147487650" r:id="rId9"/>
    <p:sldLayoutId id="2147487651" r:id="rId10"/>
    <p:sldLayoutId id="2147487652" r:id="rId11"/>
    <p:sldLayoutId id="2147487653" r:id="rId12"/>
    <p:sldLayoutId id="2147487654" r:id="rId13"/>
    <p:sldLayoutId id="2147487655" r:id="rId14"/>
    <p:sldLayoutId id="214748765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-123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-123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-123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-123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-12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-12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-12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-12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40000"/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40000"/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eneva CE" pitchFamily="-123" charset="-18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eneva CE" pitchFamily="-123" charset="-18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Geneva CE" pitchFamily="-123" charset="-18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Geneva CE" pitchFamily="-123" charset="-18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Geneva CE" pitchFamily="-123" charset="-18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Geneva CE" pitchFamily="-123" charset="-18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latin typeface="+mn-lt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latin typeface="+mn-lt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35F3A4-21DF-4A8C-93A9-1FE44C4EF9B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7" r:id="rId1"/>
    <p:sldLayoutId id="2147487658" r:id="rId2"/>
    <p:sldLayoutId id="2147487659" r:id="rId3"/>
    <p:sldLayoutId id="2147487660" r:id="rId4"/>
    <p:sldLayoutId id="2147487661" r:id="rId5"/>
    <p:sldLayoutId id="2147487662" r:id="rId6"/>
    <p:sldLayoutId id="2147487663" r:id="rId7"/>
    <p:sldLayoutId id="2147487664" r:id="rId8"/>
    <p:sldLayoutId id="2147487665" r:id="rId9"/>
    <p:sldLayoutId id="2147487666" r:id="rId10"/>
    <p:sldLayoutId id="2147487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381750"/>
            <a:ext cx="5624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latin typeface="+mn-lt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0" r:id="rId1"/>
    <p:sldLayoutId id="2147487668" r:id="rId2"/>
    <p:sldLayoutId id="2147487669" r:id="rId3"/>
    <p:sldLayoutId id="2147487670" r:id="rId4"/>
    <p:sldLayoutId id="2147487671" r:id="rId5"/>
    <p:sldLayoutId id="2147487672" r:id="rId6"/>
    <p:sldLayoutId id="2147487673" r:id="rId7"/>
    <p:sldLayoutId id="2147487674" r:id="rId8"/>
    <p:sldLayoutId id="2147487675" r:id="rId9"/>
    <p:sldLayoutId id="2147487676" r:id="rId10"/>
    <p:sldLayoutId id="2147487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latin typeface="+mn-lt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aseline="0">
                <a:latin typeface="+mn-lt"/>
                <a:ea typeface="ＭＳ Ｐゴシック" pitchFamily="-123" charset="-128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aseline="0"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F4B64F-905A-4A45-B0C7-79968228F2F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8" r:id="rId1"/>
    <p:sldLayoutId id="2147487679" r:id="rId2"/>
    <p:sldLayoutId id="2147487680" r:id="rId3"/>
    <p:sldLayoutId id="2147487681" r:id="rId4"/>
    <p:sldLayoutId id="2147487682" r:id="rId5"/>
    <p:sldLayoutId id="2147487683" r:id="rId6"/>
    <p:sldLayoutId id="2147487684" r:id="rId7"/>
    <p:sldLayoutId id="2147487685" r:id="rId8"/>
    <p:sldLayoutId id="2147487686" r:id="rId9"/>
    <p:sldLayoutId id="2147487687" r:id="rId10"/>
    <p:sldLayoutId id="2147487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logokukuc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683000"/>
            <a:ext cx="254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60350"/>
            <a:ext cx="6902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557338"/>
            <a:ext cx="66976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Click to edit Master text styles</a:t>
            </a:r>
          </a:p>
          <a:p>
            <a:pPr lvl="1"/>
            <a:r>
              <a:rPr lang="hu-HU" altLang="hu-HU"/>
              <a:t>Second level</a:t>
            </a:r>
          </a:p>
          <a:p>
            <a:pPr lvl="3"/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478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aseline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1" r:id="rId1"/>
    <p:sldLayoutId id="2147487692" r:id="rId2"/>
    <p:sldLayoutId id="2147487693" r:id="rId3"/>
    <p:sldLayoutId id="2147487694" r:id="rId4"/>
    <p:sldLayoutId id="2147487695" r:id="rId5"/>
    <p:sldLayoutId id="2147487696" r:id="rId6"/>
    <p:sldLayoutId id="2147487697" r:id="rId7"/>
    <p:sldLayoutId id="2147487698" r:id="rId8"/>
    <p:sldLayoutId id="2147487699" r:id="rId9"/>
    <p:sldLayoutId id="2147487700" r:id="rId10"/>
    <p:sldLayoutId id="2147487701" r:id="rId11"/>
    <p:sldLayoutId id="2147487702" r:id="rId12"/>
    <p:sldLayoutId id="2147487703" r:id="rId13"/>
    <p:sldLayoutId id="2147487704" r:id="rId14"/>
    <p:sldLayoutId id="214748770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804000"/>
          </a:solidFill>
          <a:latin typeface="Arial Unicode MS" pitchFamily="34" charset="-128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40000"/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40000"/>
        <a:buBlip>
          <a:blip r:embed="rId18"/>
        </a:buBlip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Geneva CE" pitchFamily="-123" charset="-18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Geneva CE" pitchFamily="-123" charset="-18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Geneva CE" pitchFamily="-123" charset="-18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Geneva CE" pitchFamily="-123" charset="-18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Geneva CE" pitchFamily="-123" charset="-18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Geneva CE" pitchFamily="-123" charset="-18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_DSC920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2310"/>
            <a:ext cx="9501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églalap 3"/>
          <p:cNvSpPr>
            <a:spLocks noChangeArrowheads="1"/>
          </p:cNvSpPr>
          <p:nvPr/>
        </p:nvSpPr>
        <p:spPr bwMode="auto">
          <a:xfrm>
            <a:off x="272143" y="4605645"/>
            <a:ext cx="5500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40000"/>
              <a:buBlip>
                <a:blip r:embed="rId3"/>
              </a:buBlip>
              <a:defRPr sz="1600">
                <a:solidFill>
                  <a:schemeClr val="tx1"/>
                </a:solidFill>
                <a:latin typeface="Arial Unicode MS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40000"/>
              <a:buBlip>
                <a:blip r:embed="rId3"/>
              </a:buBlip>
              <a:defRPr sz="1600">
                <a:solidFill>
                  <a:schemeClr val="tx1"/>
                </a:solidFill>
                <a:latin typeface="Arial Unicode MS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endParaRPr lang="hu-H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hu-H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Baja, 2017. június 8.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hu-HU" altLang="hu-HU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églalap 4"/>
          <p:cNvSpPr>
            <a:spLocks noChangeArrowheads="1"/>
          </p:cNvSpPr>
          <p:nvPr/>
        </p:nvSpPr>
        <p:spPr bwMode="auto">
          <a:xfrm>
            <a:off x="6357938" y="5000625"/>
            <a:ext cx="242887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40000"/>
              <a:buBlip>
                <a:blip r:embed="rId3"/>
              </a:buBlip>
              <a:defRPr sz="1600">
                <a:solidFill>
                  <a:schemeClr val="tx1"/>
                </a:solidFill>
                <a:latin typeface="Arial Unicode MS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40000"/>
              <a:buBlip>
                <a:blip r:embed="rId3"/>
              </a:buBlip>
              <a:defRPr sz="1600">
                <a:solidFill>
                  <a:schemeClr val="tx1"/>
                </a:solidFill>
                <a:latin typeface="Arial Unicode MS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endParaRPr lang="hu-HU" altLang="hu-HU" sz="2000" i="1" dirty="0">
              <a:solidFill>
                <a:srgbClr val="804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SzTx/>
              <a:buFontTx/>
              <a:buNone/>
            </a:pPr>
            <a:endParaRPr lang="hu-HU" altLang="hu-HU" sz="2000" dirty="0">
              <a:solidFill>
                <a:srgbClr val="804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195736" y="563017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IX. Bajai Gabona Partnerség Találkozó</a:t>
            </a:r>
            <a:endParaRPr lang="hu-H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53351" y="6165304"/>
            <a:ext cx="3738780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hu-HU" altLang="hu-HU" sz="4000" dirty="0">
                <a:solidFill>
                  <a:schemeClr val="bg1"/>
                </a:solidFill>
                <a:ea typeface="MS PGothic" panose="020B0600070205080204" pitchFamily="34" charset="-128"/>
                <a:cs typeface="Times New Roman" panose="02020603050405020304" pitchFamily="18" charset="0"/>
              </a:rPr>
              <a:t>www.gabonaszovetseg.hu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948149"/>
            <a:ext cx="1298561" cy="166435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660232" y="4941168"/>
            <a:ext cx="1207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bg1"/>
                </a:solidFill>
              </a:rPr>
              <a:t>Pótsa</a:t>
            </a:r>
            <a:r>
              <a:rPr lang="hu-HU" dirty="0">
                <a:solidFill>
                  <a:schemeClr val="bg1"/>
                </a:solidFill>
              </a:rPr>
              <a:t> Zsófia</a:t>
            </a:r>
          </a:p>
          <a:p>
            <a:r>
              <a:rPr lang="hu-HU" dirty="0">
                <a:solidFill>
                  <a:schemeClr val="bg1"/>
                </a:solidFill>
              </a:rPr>
              <a:t>főtitkár</a:t>
            </a:r>
          </a:p>
        </p:txBody>
      </p:sp>
    </p:spTree>
    <p:extLst>
      <p:ext uri="{BB962C8B-B14F-4D97-AF65-F5344CB8AC3E}">
        <p14:creationId xmlns:p14="http://schemas.microsoft.com/office/powerpoint/2010/main" val="254403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364284"/>
              </p:ext>
            </p:extLst>
          </p:nvPr>
        </p:nvGraphicFramePr>
        <p:xfrm>
          <a:off x="5700" y="0"/>
          <a:ext cx="9138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682115"/>
              </p:ext>
            </p:extLst>
          </p:nvPr>
        </p:nvGraphicFramePr>
        <p:xfrm>
          <a:off x="4283968" y="404664"/>
          <a:ext cx="36004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388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2104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150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849480"/>
              </p:ext>
            </p:extLst>
          </p:nvPr>
        </p:nvGraphicFramePr>
        <p:xfrm>
          <a:off x="35496" y="0"/>
          <a:ext cx="899428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747251"/>
              </p:ext>
            </p:extLst>
          </p:nvPr>
        </p:nvGraphicFramePr>
        <p:xfrm>
          <a:off x="611560" y="620688"/>
          <a:ext cx="38164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815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962188"/>
              </p:ext>
            </p:extLst>
          </p:nvPr>
        </p:nvGraphicFramePr>
        <p:xfrm>
          <a:off x="5700" y="0"/>
          <a:ext cx="9138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239637"/>
              </p:ext>
            </p:extLst>
          </p:nvPr>
        </p:nvGraphicFramePr>
        <p:xfrm>
          <a:off x="4499992" y="620688"/>
          <a:ext cx="46440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837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588954"/>
              </p:ext>
            </p:extLst>
          </p:nvPr>
        </p:nvGraphicFramePr>
        <p:xfrm>
          <a:off x="5700" y="0"/>
          <a:ext cx="9138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768306"/>
              </p:ext>
            </p:extLst>
          </p:nvPr>
        </p:nvGraphicFramePr>
        <p:xfrm>
          <a:off x="5004048" y="476672"/>
          <a:ext cx="41399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200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286638"/>
              </p:ext>
            </p:extLst>
          </p:nvPr>
        </p:nvGraphicFramePr>
        <p:xfrm>
          <a:off x="5700" y="0"/>
          <a:ext cx="9138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351056"/>
              </p:ext>
            </p:extLst>
          </p:nvPr>
        </p:nvGraphicFramePr>
        <p:xfrm>
          <a:off x="5148064" y="620688"/>
          <a:ext cx="39959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960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57002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97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DSC_50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9144000" cy="173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3" charset="-128"/>
              </a:rPr>
              <a:t>Köszönöm szépen megtisztelő</a:t>
            </a:r>
          </a:p>
          <a:p>
            <a:pPr algn="ctr" eaLnBrk="1" hangingPunct="1">
              <a:defRPr/>
            </a:pPr>
            <a:r>
              <a:rPr lang="hu-HU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3" charset="-128"/>
              </a:rPr>
              <a:t> figyelmüket!</a:t>
            </a:r>
          </a:p>
        </p:txBody>
      </p:sp>
      <p:sp>
        <p:nvSpPr>
          <p:cNvPr id="88068" name="Szövegdoboz 3"/>
          <p:cNvSpPr txBox="1">
            <a:spLocks noChangeArrowheads="1"/>
          </p:cNvSpPr>
          <p:nvPr/>
        </p:nvSpPr>
        <p:spPr bwMode="auto">
          <a:xfrm>
            <a:off x="1571625" y="5572125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40000"/>
              <a:buBlip>
                <a:blip r:embed="rId3"/>
              </a:buBlip>
              <a:defRPr sz="1600">
                <a:solidFill>
                  <a:schemeClr val="tx1"/>
                </a:solidFill>
                <a:latin typeface="Arial Unicode MS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40000"/>
              <a:buBlip>
                <a:blip r:embed="rId3"/>
              </a:buBlip>
              <a:defRPr sz="1600">
                <a:solidFill>
                  <a:schemeClr val="tx1"/>
                </a:solidFill>
                <a:latin typeface="Arial Unicode MS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eneva CE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5400" b="1" u="sng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www.gabonaszovetseg.hu</a:t>
            </a:r>
          </a:p>
        </p:txBody>
      </p:sp>
    </p:spTree>
    <p:extLst>
      <p:ext uri="{BB962C8B-B14F-4D97-AF65-F5344CB8AC3E}">
        <p14:creationId xmlns:p14="http://schemas.microsoft.com/office/powerpoint/2010/main" val="19963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57173"/>
              </p:ext>
            </p:extLst>
          </p:nvPr>
        </p:nvGraphicFramePr>
        <p:xfrm>
          <a:off x="0" y="0"/>
          <a:ext cx="9144000" cy="681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043608" y="476672"/>
            <a:ext cx="4006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gabonaexport alakulása 1991-2016 között</a:t>
            </a:r>
          </a:p>
        </p:txBody>
      </p:sp>
    </p:spTree>
    <p:extLst>
      <p:ext uri="{BB962C8B-B14F-4D97-AF65-F5344CB8AC3E}">
        <p14:creationId xmlns:p14="http://schemas.microsoft.com/office/powerpoint/2010/main" val="263533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51593" y="116632"/>
            <a:ext cx="4951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u-HU" sz="1600" baseline="0" dirty="0">
                <a:solidFill>
                  <a:prstClr val="black">
                    <a:lumMod val="65000"/>
                    <a:lumOff val="35000"/>
                  </a:prstClr>
                </a:solidFill>
                <a:cs typeface="Times New Roman" panose="02020603050405020304" pitchFamily="18" charset="0"/>
              </a:rPr>
              <a:t>Gabonaexportból a vízi szállítások részesedése %</a:t>
            </a:r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970599"/>
              </p:ext>
            </p:extLst>
          </p:nvPr>
        </p:nvGraphicFramePr>
        <p:xfrm>
          <a:off x="179512" y="548680"/>
          <a:ext cx="896448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323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19672" y="1196752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Olajos mag export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732072"/>
              </p:ext>
            </p:extLst>
          </p:nvPr>
        </p:nvGraphicFramePr>
        <p:xfrm>
          <a:off x="16820" y="0"/>
          <a:ext cx="912718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749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596664"/>
              </p:ext>
            </p:extLst>
          </p:nvPr>
        </p:nvGraphicFramePr>
        <p:xfrm>
          <a:off x="251520" y="836712"/>
          <a:ext cx="885698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églalap 2"/>
          <p:cNvSpPr/>
          <p:nvPr/>
        </p:nvSpPr>
        <p:spPr>
          <a:xfrm>
            <a:off x="1547664" y="188640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u-HU" sz="14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Times New Roman" panose="02020603050405020304" pitchFamily="18" charset="0"/>
              </a:rPr>
              <a:t>Az olajos mag </a:t>
            </a:r>
            <a:r>
              <a:rPr lang="hu-HU" sz="140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</a:rPr>
              <a:t>exportból a vízi szállítások részesedése %</a:t>
            </a:r>
          </a:p>
        </p:txBody>
      </p:sp>
    </p:spTree>
    <p:extLst>
      <p:ext uri="{BB962C8B-B14F-4D97-AF65-F5344CB8AC3E}">
        <p14:creationId xmlns:p14="http://schemas.microsoft.com/office/powerpoint/2010/main" val="225852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614216"/>
              </p:ext>
            </p:extLst>
          </p:nvPr>
        </p:nvGraphicFramePr>
        <p:xfrm>
          <a:off x="-20534" y="0"/>
          <a:ext cx="91645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98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026575"/>
              </p:ext>
            </p:extLst>
          </p:nvPr>
        </p:nvGraphicFramePr>
        <p:xfrm>
          <a:off x="0" y="3276"/>
          <a:ext cx="9144000" cy="685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79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967646"/>
              </p:ext>
            </p:extLst>
          </p:nvPr>
        </p:nvGraphicFramePr>
        <p:xfrm>
          <a:off x="5700" y="0"/>
          <a:ext cx="9138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07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192910"/>
              </p:ext>
            </p:extLst>
          </p:nvPr>
        </p:nvGraphicFramePr>
        <p:xfrm>
          <a:off x="3436" y="0"/>
          <a:ext cx="914056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689099"/>
      </p:ext>
    </p:extLst>
  </p:cSld>
  <p:clrMapOvr>
    <a:masterClrMapping/>
  </p:clrMapOvr>
</p:sld>
</file>

<file path=ppt/theme/theme1.xml><?xml version="1.0" encoding="utf-8"?>
<a:theme xmlns:a="http://schemas.openxmlformats.org/drawingml/2006/main" name="Gabona1">
  <a:themeElements>
    <a:clrScheme name="Gabon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bona1">
      <a:majorFont>
        <a:latin typeface="Arial Unicode MS"/>
        <a:ea typeface="ＭＳ Ｐゴシック"/>
        <a:cs typeface=""/>
      </a:majorFont>
      <a:minorFont>
        <a:latin typeface="Arial Unicode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-123" charset="-128"/>
          </a:defRPr>
        </a:defPPr>
      </a:lstStyle>
    </a:lnDef>
  </a:objectDefaults>
  <a:extraClrSchemeLst>
    <a:extraClrScheme>
      <a:clrScheme name="Gabon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gyéni tervezés">
  <a:themeElements>
    <a:clrScheme name="2_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Egyéni tervezés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-123" charset="-128"/>
          </a:defRPr>
        </a:defPPr>
      </a:lstStyle>
    </a:lnDef>
  </a:objectDefaults>
  <a:extraClrSchemeLst>
    <a:extraClrScheme>
      <a:clrScheme name="2_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gyéni tervezés">
  <a:themeElements>
    <a:clrScheme name="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gyéni tervezés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-123" charset="-128"/>
          </a:defRPr>
        </a:defPPr>
      </a:lstStyle>
    </a:lnDef>
  </a:objectDefaults>
  <a:extraClrSchemeLst>
    <a:extraClrScheme>
      <a:clrScheme name="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gyéni tervezés">
  <a:themeElements>
    <a:clrScheme name="1_Egyéni tervezé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gyéni tervezés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-123" charset="-128"/>
          </a:defRPr>
        </a:defPPr>
      </a:lstStyle>
    </a:lnDef>
  </a:objectDefaults>
  <a:extraClrSchemeLst>
    <a:extraClrScheme>
      <a:clrScheme name="1_Egyéni tervezé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yéni tervezé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yéni tervezé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yéni tervezé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yéni tervezé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yéni tervezé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yéni tervezé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yéni tervezé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yéni tervezé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yéni tervezé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yéni tervezé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yéni tervezé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abona1">
  <a:themeElements>
    <a:clrScheme name="Gabon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bona1">
      <a:majorFont>
        <a:latin typeface="Arial Unicode MS"/>
        <a:ea typeface="ＭＳ Ｐゴシック"/>
        <a:cs typeface=""/>
      </a:majorFont>
      <a:minorFont>
        <a:latin typeface="Arial Unicode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-8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Gabon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bon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bon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14761</TotalTime>
  <Words>165</Words>
  <Application>Microsoft Office PowerPoint</Application>
  <PresentationFormat>Diavetítés a képernyőre (4:3 oldalarány)</PresentationFormat>
  <Paragraphs>35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17</vt:i4>
      </vt:variant>
    </vt:vector>
  </HeadingPairs>
  <TitlesOfParts>
    <vt:vector size="28" baseType="lpstr">
      <vt:lpstr>ＭＳ Ｐゴシック</vt:lpstr>
      <vt:lpstr>ＭＳ Ｐゴシック</vt:lpstr>
      <vt:lpstr>Arial</vt:lpstr>
      <vt:lpstr>Arial Unicode MS</vt:lpstr>
      <vt:lpstr>Geneva CE</vt:lpstr>
      <vt:lpstr>Times New Roman</vt:lpstr>
      <vt:lpstr>Gabona1</vt:lpstr>
      <vt:lpstr>2_Egyéni tervezés</vt:lpstr>
      <vt:lpstr>Egyéni tervezés</vt:lpstr>
      <vt:lpstr>1_Egyéni tervezés</vt:lpstr>
      <vt:lpstr>1_Gabona1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Gabona Szövetség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GABONATERMESZTÉS ALAKULÁSA</dc:title>
  <dc:creator>Pikó Tímea</dc:creator>
  <cp:lastModifiedBy>elvision</cp:lastModifiedBy>
  <cp:revision>916</cp:revision>
  <cp:lastPrinted>2015-01-19T10:12:35Z</cp:lastPrinted>
  <dcterms:created xsi:type="dcterms:W3CDTF">2006-09-26T06:32:57Z</dcterms:created>
  <dcterms:modified xsi:type="dcterms:W3CDTF">2017-06-08T07:15:15Z</dcterms:modified>
</cp:coreProperties>
</file>