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7"/>
  </p:notesMasterIdLst>
  <p:handoutMasterIdLst>
    <p:handoutMasterId r:id="rId8"/>
  </p:handoutMasterIdLst>
  <p:sldIdLst>
    <p:sldId id="315" r:id="rId2"/>
    <p:sldId id="320" r:id="rId3"/>
    <p:sldId id="318" r:id="rId4"/>
    <p:sldId id="319" r:id="rId5"/>
    <p:sldId id="260" r:id="rId6"/>
  </p:sldIdLst>
  <p:sldSz cx="9144000" cy="6858000" type="screen4x3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BAE"/>
    <a:srgbClr val="C0C0C0"/>
    <a:srgbClr val="FF0000"/>
    <a:srgbClr val="7F7F7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2900" autoAdjust="0"/>
  </p:normalViewPr>
  <p:slideViewPr>
    <p:cSldViewPr snapToGrid="0" showGuides="1">
      <p:cViewPr>
        <p:scale>
          <a:sx n="112" d="100"/>
          <a:sy n="112" d="100"/>
        </p:scale>
        <p:origin x="-160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3211" y="-67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6023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FEAAC-B847-4C9F-80E6-19F2998823DD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8136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6023" y="9370868"/>
            <a:ext cx="2918136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CCCD7-679B-4E07-9726-A193972D03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36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5C37-BF08-46B4-807E-5E2BB82D2CF7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416" y="4686223"/>
            <a:ext cx="5388931" cy="44400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8136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6023" y="9370868"/>
            <a:ext cx="2918136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193E2-1F29-4E15-9E75-BB85349B69B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307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30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67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243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5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42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30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0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20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60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76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142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37A5-8BE5-4B4F-BDB3-03653B8DBD5C}" type="datetimeFigureOut">
              <a:rPr lang="hu-HU" smtClean="0"/>
              <a:pPr/>
              <a:t>2018.06.05.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6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707926" y="4230893"/>
            <a:ext cx="1968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       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17256" y="4233239"/>
            <a:ext cx="19127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dirty="0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INNOVÁCIÓS </a:t>
            </a:r>
            <a:r>
              <a:rPr lang="hu-HU" sz="1300" dirty="0" smtClean="0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ÉS</a:t>
            </a:r>
          </a:p>
          <a:p>
            <a:pPr algn="ctr"/>
            <a:r>
              <a:rPr lang="hu-HU" sz="1300" dirty="0" smtClean="0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TECHNOLÓGIAI</a:t>
            </a:r>
          </a:p>
          <a:p>
            <a:pPr algn="ctr"/>
            <a:r>
              <a:rPr lang="hu-HU" sz="1300" dirty="0" smtClean="0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MINISZTÉRIUM</a:t>
            </a:r>
            <a:endParaRPr lang="hu-HU" sz="1300" dirty="0">
              <a:solidFill>
                <a:schemeClr val="bg2">
                  <a:lumMod val="50000"/>
                </a:schemeClr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2"/>
          <p:cNvSpPr txBox="1">
            <a:spLocks/>
          </p:cNvSpPr>
          <p:nvPr/>
        </p:nvSpPr>
        <p:spPr>
          <a:xfrm>
            <a:off x="3925464" y="4865615"/>
            <a:ext cx="5028036" cy="1410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X</a:t>
            </a:r>
            <a:r>
              <a:rPr lang="hu-HU" b="1" dirty="0">
                <a:solidFill>
                  <a:schemeClr val="bg1"/>
                </a:solidFill>
              </a:rPr>
              <a:t>. Bajai Gabona Partnerség Találkozó </a:t>
            </a:r>
            <a:endParaRPr lang="hu-HU" b="1" dirty="0" smtClean="0">
              <a:solidFill>
                <a:schemeClr val="bg1"/>
              </a:solidFill>
            </a:endParaRPr>
          </a:p>
          <a:p>
            <a:pPr algn="ctr"/>
            <a:r>
              <a:rPr lang="hu-HU" b="1" dirty="0">
                <a:solidFill>
                  <a:schemeClr val="bg1"/>
                </a:solidFill>
              </a:rPr>
              <a:t>Budapest, </a:t>
            </a:r>
            <a:r>
              <a:rPr lang="hu-HU" b="1" dirty="0" smtClean="0">
                <a:solidFill>
                  <a:schemeClr val="bg1"/>
                </a:solidFill>
              </a:rPr>
              <a:t>2018. </a:t>
            </a:r>
            <a:r>
              <a:rPr lang="hu-HU" b="1" dirty="0">
                <a:solidFill>
                  <a:schemeClr val="bg1"/>
                </a:solidFill>
              </a:rPr>
              <a:t>június </a:t>
            </a:r>
            <a:r>
              <a:rPr lang="hu-HU" b="1" dirty="0" smtClean="0">
                <a:solidFill>
                  <a:schemeClr val="bg1"/>
                </a:solidFill>
              </a:rPr>
              <a:t>7.</a:t>
            </a:r>
            <a:endParaRPr lang="hu-HU" b="1" dirty="0">
              <a:solidFill>
                <a:schemeClr val="bg1"/>
              </a:solidFill>
            </a:endParaRPr>
          </a:p>
          <a:p>
            <a:pPr algn="ctr"/>
            <a:endParaRPr lang="hu-HU" b="1" dirty="0">
              <a:solidFill>
                <a:schemeClr val="bg1"/>
              </a:solidFill>
            </a:endParaRPr>
          </a:p>
          <a:p>
            <a:pPr algn="ctr"/>
            <a:r>
              <a:rPr lang="hu-HU" b="1" dirty="0">
                <a:solidFill>
                  <a:schemeClr val="bg1"/>
                </a:solidFill>
              </a:rPr>
              <a:t>Szalóki Flórián, helyettes államtitkár, </a:t>
            </a:r>
            <a:r>
              <a:rPr lang="hu-HU" b="1" dirty="0" smtClean="0">
                <a:solidFill>
                  <a:schemeClr val="bg1"/>
                </a:solidFill>
              </a:rPr>
              <a:t>ITM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437775" y="3725407"/>
            <a:ext cx="432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KIKÖTŐK FORGALMÁNAK NÖVELÉSÉT SZOLGÁLÓ FEJLESZTÉSEK TÁMOGATÁSA</a:t>
            </a:r>
            <a:endParaRPr lang="hu-H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79" y="428110"/>
            <a:ext cx="3929728" cy="302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49" y="0"/>
            <a:ext cx="9142571" cy="6858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99432" y="352514"/>
            <a:ext cx="7489272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Európai Uniós forrásból támogatott vízi úti fejlesztések</a:t>
            </a:r>
            <a:endParaRPr lang="hu-H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43999"/>
              </p:ext>
            </p:extLst>
          </p:nvPr>
        </p:nvGraphicFramePr>
        <p:xfrm>
          <a:off x="606751" y="1402080"/>
          <a:ext cx="7488625" cy="3815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967"/>
                <a:gridCol w="2093627"/>
                <a:gridCol w="2567031"/>
              </a:tblGrid>
              <a:tr h="121241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Finanszírozási forrás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Kikötői, belvízi hajózási projektek támogatási összege</a:t>
                      </a:r>
                    </a:p>
                    <a:p>
                      <a:pPr algn="ctr"/>
                      <a:r>
                        <a:rPr lang="hu-HU" smtClean="0"/>
                        <a:t>(</a:t>
                      </a:r>
                      <a:r>
                        <a:rPr lang="hu-HU" dirty="0" smtClean="0"/>
                        <a:t>Ft)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Bajai kikötőhöz kapcsolódó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projektek támogatási összege (Ft)</a:t>
                      </a:r>
                      <a:endParaRPr lang="hu-HU" dirty="0"/>
                    </a:p>
                  </a:txBody>
                  <a:tcPr anchor="ctr"/>
                </a:tc>
              </a:tr>
              <a:tr h="378233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KÖZOP (2007-2013)</a:t>
                      </a:r>
                    </a:p>
                    <a:p>
                      <a:r>
                        <a:rPr lang="hu-HU" sz="1600" dirty="0" smtClean="0"/>
                        <a:t>(áruforgalmat bonyolító kikötők</a:t>
                      </a:r>
                      <a:r>
                        <a:rPr lang="hu-HU" sz="1600" baseline="0" dirty="0" smtClean="0"/>
                        <a:t> infrastruktúrájának fejlesztése)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13 121 729 475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699 005 675</a:t>
                      </a:r>
                      <a:endParaRPr lang="hu-HU" dirty="0"/>
                    </a:p>
                  </a:txBody>
                  <a:tcPr anchor="ctr"/>
                </a:tc>
              </a:tr>
              <a:tr h="378233">
                <a:tc>
                  <a:txBody>
                    <a:bodyPr/>
                    <a:lstStyle/>
                    <a:p>
                      <a:r>
                        <a:rPr lang="hu-HU" b="1" dirty="0" smtClean="0"/>
                        <a:t>IKOP (2014-2020)</a:t>
                      </a:r>
                    </a:p>
                    <a:p>
                      <a:r>
                        <a:rPr lang="hu-HU" sz="1600" dirty="0" smtClean="0"/>
                        <a:t>(v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ízi közlekedést segítő fejlesztések, </a:t>
                      </a:r>
                      <a:r>
                        <a:rPr lang="hu-HU" sz="1600" dirty="0" smtClean="0"/>
                        <a:t>kikötői infrastruktúra fejlesztések)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13 134 730 521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3 614 787 660</a:t>
                      </a:r>
                      <a:endParaRPr lang="hu-HU" dirty="0"/>
                    </a:p>
                  </a:txBody>
                  <a:tcPr anchor="ctr"/>
                </a:tc>
              </a:tr>
              <a:tr h="652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CEF</a:t>
                      </a:r>
                      <a:r>
                        <a:rPr lang="hu-HU" dirty="0" smtClean="0"/>
                        <a:t> </a:t>
                      </a:r>
                      <a:r>
                        <a:rPr lang="hu-HU" b="1" dirty="0" smtClean="0"/>
                        <a:t>(2014-2020)</a:t>
                      </a:r>
                    </a:p>
                    <a:p>
                      <a:r>
                        <a:rPr lang="hu-HU" sz="1600" dirty="0" smtClean="0"/>
                        <a:t>(belvízi hajózás, RIS, innováció)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9 864 710 729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églalap 2"/>
          <p:cNvSpPr/>
          <p:nvPr/>
        </p:nvSpPr>
        <p:spPr>
          <a:xfrm>
            <a:off x="415255" y="5345695"/>
            <a:ext cx="8057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A KÖZOP és IKOP programokból kikötő fejlesztésre fordított támogatások </a:t>
            </a:r>
          </a:p>
          <a:p>
            <a:pPr algn="ctr"/>
            <a:r>
              <a:rPr lang="hu-HU" b="1" dirty="0" smtClean="0"/>
              <a:t>16,43</a:t>
            </a:r>
            <a:r>
              <a:rPr lang="hu-HU" b="1" dirty="0"/>
              <a:t>%-át a Bajai </a:t>
            </a:r>
            <a:r>
              <a:rPr lang="hu-HU" b="1" dirty="0" smtClean="0"/>
              <a:t>kikötőhöz kapcsolódó projektek nyerték </a:t>
            </a:r>
            <a:r>
              <a:rPr lang="hu-HU" b="1" dirty="0"/>
              <a:t>el.</a:t>
            </a:r>
          </a:p>
        </p:txBody>
      </p:sp>
    </p:spTree>
    <p:extLst>
      <p:ext uri="{BB962C8B-B14F-4D97-AF65-F5344CB8AC3E}">
        <p14:creationId xmlns:p14="http://schemas.microsoft.com/office/powerpoint/2010/main" val="39346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14585" y="1216404"/>
            <a:ext cx="8514827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2014. július 28-án az Európai </a:t>
            </a:r>
            <a:r>
              <a:rPr lang="hu-HU" dirty="0"/>
              <a:t>B</a:t>
            </a:r>
            <a:r>
              <a:rPr lang="hu-HU" dirty="0" smtClean="0"/>
              <a:t>izottság Versenypolitikai Főigazgatóság számára hivatalosan bejelentésre került a projekt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2015. augusztus 21-én a Bizottság C(2015) 5803 számú határozatában jóváhagyta a 12,22 millió EUR összköltségű Bajai </a:t>
            </a:r>
            <a:r>
              <a:rPr lang="hu-HU" dirty="0"/>
              <a:t>Közforgalmú Kikötő </a:t>
            </a:r>
            <a:r>
              <a:rPr lang="hu-HU" dirty="0" smtClean="0"/>
              <a:t>fejlesztése projektet, 94,98% arányú támogatással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2016.12.12-én aláírásra került az IKOP Támogatási Szerződés, a Bizottsági határozattal összhangban lévő műszaki tartalommal és költségekkel.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2017.11.09-én megjelent közbeszerzési Ajánlattételi </a:t>
            </a:r>
            <a:r>
              <a:rPr lang="hu-HU" dirty="0"/>
              <a:t>F</a:t>
            </a:r>
            <a:r>
              <a:rPr lang="hu-HU" dirty="0" smtClean="0"/>
              <a:t>elhívás alapján 2018. júniusában aláírásra kerül a tervezésre és kivitelezésre vonatkozó vállalkozási szerződés</a:t>
            </a:r>
          </a:p>
          <a:p>
            <a:pPr>
              <a:spcAft>
                <a:spcPts val="600"/>
              </a:spcAft>
            </a:pPr>
            <a:r>
              <a:rPr lang="hu-HU" b="1" dirty="0" smtClean="0"/>
              <a:t>A projekt megvalósításának tervezett ütemezése:</a:t>
            </a:r>
          </a:p>
          <a:p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48688"/>
              </p:ext>
            </p:extLst>
          </p:nvPr>
        </p:nvGraphicFramePr>
        <p:xfrm>
          <a:off x="661331" y="4425426"/>
          <a:ext cx="7636779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0579"/>
                <a:gridCol w="1916200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Környezeti szempontú dokumentumok beszerzése/elkészítése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2019.05.15</a:t>
                      </a:r>
                      <a:endParaRPr lang="hu-HU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/>
                        <a:t>A projekthez</a:t>
                      </a:r>
                      <a:r>
                        <a:rPr lang="hu-HU" sz="1600" baseline="0" dirty="0" smtClean="0"/>
                        <a:t> szükséges engedély(</a:t>
                      </a:r>
                      <a:r>
                        <a:rPr lang="hu-HU" sz="1600" baseline="0" dirty="0" err="1" smtClean="0"/>
                        <a:t>ek</a:t>
                      </a:r>
                      <a:r>
                        <a:rPr lang="hu-HU" sz="1600" baseline="0" dirty="0" smtClean="0"/>
                        <a:t>) megszerzése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2019.07.31</a:t>
                      </a:r>
                      <a:endParaRPr lang="hu-HU" sz="1600" dirty="0"/>
                    </a:p>
                  </a:txBody>
                  <a:tcPr anchor="ctr"/>
                </a:tc>
              </a:tr>
              <a:tr h="352851"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/>
                        <a:t>Forgalomba/üzembe helyezéshez, használatba vételhez szükséges műszaki átadás-átvétel megkezdése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2021.04.30</a:t>
                      </a:r>
                      <a:endParaRPr lang="hu-H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/>
                        <a:t>Projekt fizikai befejezése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2021.07.02</a:t>
                      </a:r>
                      <a:endParaRPr lang="hu-HU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699432" y="251738"/>
            <a:ext cx="7489272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Bajai Közforgalmú Kikötő fejlesztése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</a:rPr>
              <a:t>IKOP projekt</a:t>
            </a:r>
          </a:p>
        </p:txBody>
      </p:sp>
    </p:spTree>
    <p:extLst>
      <p:ext uri="{BB962C8B-B14F-4D97-AF65-F5344CB8AC3E}">
        <p14:creationId xmlns:p14="http://schemas.microsoft.com/office/powerpoint/2010/main" val="17102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861" y="2251914"/>
            <a:ext cx="5189787" cy="360293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697835" y="1551963"/>
            <a:ext cx="40854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b="1" dirty="0" smtClean="0"/>
              <a:t>A projekt műszaki tartalma</a:t>
            </a:r>
          </a:p>
          <a:p>
            <a:pPr marL="342900" indent="-342900" algn="just">
              <a:buAutoNum type="arabicPeriod"/>
            </a:pPr>
            <a:r>
              <a:rPr lang="hu-HU" sz="1600" dirty="0" smtClean="0"/>
              <a:t>Gránátos </a:t>
            </a:r>
            <a:r>
              <a:rPr lang="hu-HU" sz="1600" dirty="0"/>
              <a:t>út </a:t>
            </a:r>
            <a:r>
              <a:rPr lang="hu-HU" sz="1600" dirty="0" smtClean="0"/>
              <a:t>fejlesztése: </a:t>
            </a:r>
            <a:r>
              <a:rPr lang="hu-HU" sz="1600" dirty="0"/>
              <a:t>járda kiépítésére, valamint kerítés és világítás kiépítésére kerül </a:t>
            </a:r>
            <a:r>
              <a:rPr lang="hu-HU" sz="1600" dirty="0" smtClean="0"/>
              <a:t>sor.</a:t>
            </a:r>
          </a:p>
          <a:p>
            <a:pPr marL="360000" lvl="1" algn="just"/>
            <a:r>
              <a:rPr lang="hu-HU" sz="1600" dirty="0" smtClean="0"/>
              <a:t>IV. Károly rakparthoz kapcsolódó út és kamionparkoló építése</a:t>
            </a:r>
          </a:p>
          <a:p>
            <a:pPr marL="342900" indent="-342900" algn="just">
              <a:buAutoNum type="arabicPeriod"/>
            </a:pPr>
            <a:r>
              <a:rPr lang="hu-HU" sz="1600" dirty="0" smtClean="0"/>
              <a:t>Kikötői </a:t>
            </a:r>
            <a:r>
              <a:rPr lang="hu-HU" sz="1600" dirty="0"/>
              <a:t>partfal állékonyságának helyreállítása, amely tartalmazza a 120 tonnás teherbírású nehézberakó </a:t>
            </a:r>
            <a:r>
              <a:rPr lang="hu-HU" sz="1600" dirty="0" smtClean="0"/>
              <a:t>építését</a:t>
            </a:r>
          </a:p>
          <a:p>
            <a:pPr marL="342900" indent="-342900" algn="just">
              <a:buAutoNum type="arabicPeriod"/>
            </a:pPr>
            <a:r>
              <a:rPr lang="hu-HU" sz="1600" dirty="0"/>
              <a:t>Az úszóműves zöld kikötő áttelepítése </a:t>
            </a:r>
            <a:r>
              <a:rPr lang="hu-HU" sz="1600" dirty="0" smtClean="0"/>
              <a:t>a </a:t>
            </a:r>
            <a:r>
              <a:rPr lang="hu-HU" sz="1600" dirty="0"/>
              <a:t>szükséges gépészeti, technológiai átépítéssel </a:t>
            </a:r>
            <a:r>
              <a:rPr lang="hu-HU" sz="1600" dirty="0" smtClean="0"/>
              <a:t>együtt</a:t>
            </a:r>
          </a:p>
          <a:p>
            <a:pPr marL="342900" indent="-342900" algn="just">
              <a:buAutoNum type="arabicPeriod"/>
            </a:pPr>
            <a:r>
              <a:rPr lang="hu-HU" sz="1600" dirty="0"/>
              <a:t>A Bajai OKK területén </a:t>
            </a:r>
            <a:r>
              <a:rPr lang="hu-HU" sz="1600" dirty="0" smtClean="0"/>
              <a:t>a </a:t>
            </a:r>
            <a:r>
              <a:rPr lang="hu-HU" sz="1600" dirty="0"/>
              <a:t>MÁV Zrt. és a saját célú vágányok átalakítása, bővítése, rakodó berendezések telepítése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99432" y="251738"/>
            <a:ext cx="7489272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Bajai Közforgalmú Kikötő fejlesztése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</a:rPr>
              <a:t>IKOP projekt</a:t>
            </a:r>
          </a:p>
        </p:txBody>
      </p:sp>
    </p:spTree>
    <p:extLst>
      <p:ext uri="{BB962C8B-B14F-4D97-AF65-F5344CB8AC3E}">
        <p14:creationId xmlns:p14="http://schemas.microsoft.com/office/powerpoint/2010/main" val="35206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drodi.edit\Desktop\ppt-k\prezik_mod_3_dia\prezi_hun_uj\prezentacio_2020_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507654" y="2375430"/>
            <a:ext cx="4551679" cy="1303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z="4200" b="1" cap="all" dirty="0" smtClean="0">
                <a:latin typeface="+mn-lt"/>
              </a:rPr>
              <a:t>Köszönöm A figyelmet!</a:t>
            </a:r>
            <a:endParaRPr lang="hu-HU" sz="4200" b="1" cap="all" dirty="0">
              <a:latin typeface="+mn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116350" y="4532033"/>
            <a:ext cx="4630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schemeClr val="bg1"/>
                </a:solidFill>
              </a:rPr>
              <a:t>Szalóki Flórián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</a:rPr>
              <a:t>helyettes államtitkár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</a:rPr>
              <a:t>IKOP Irányító Hatóság vezetője</a:t>
            </a:r>
          </a:p>
          <a:p>
            <a:pPr algn="ctr"/>
            <a:endParaRPr lang="hu-HU" sz="14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1400" b="1" dirty="0" smtClean="0">
                <a:solidFill>
                  <a:schemeClr val="bg1"/>
                </a:solidFill>
              </a:rPr>
              <a:t>Innovációs és Technológiai Minisztérium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</a:rPr>
              <a:t>Közlekedési Operatív Programokért Felelős Helyettes Államtitkárság</a:t>
            </a:r>
          </a:p>
          <a:p>
            <a:pPr algn="ctr"/>
            <a:r>
              <a:rPr lang="hu-HU" sz="1400" b="1" dirty="0" err="1" smtClean="0">
                <a:solidFill>
                  <a:schemeClr val="bg1">
                    <a:lumMod val="75000"/>
                  </a:schemeClr>
                </a:solidFill>
              </a:rPr>
              <a:t>florian.szaloki</a:t>
            </a: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hu-HU" sz="1400" b="1" dirty="0" err="1" smtClean="0">
                <a:solidFill>
                  <a:schemeClr val="bg1">
                    <a:lumMod val="75000"/>
                  </a:schemeClr>
                </a:solidFill>
              </a:rPr>
              <a:t>nfm.gov.hu</a:t>
            </a:r>
            <a:endParaRPr lang="hu-H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4782</TotalTime>
  <Words>354</Words>
  <Application>Microsoft Office PowerPoint</Application>
  <PresentationFormat>Diavetítés a képernyőre (4:3 oldalarány)</PresentationFormat>
  <Paragraphs>59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Csaba</dc:creator>
  <cp:lastModifiedBy>Timi</cp:lastModifiedBy>
  <cp:revision>470</cp:revision>
  <cp:lastPrinted>2015-04-14T07:18:25Z</cp:lastPrinted>
  <dcterms:created xsi:type="dcterms:W3CDTF">2014-10-14T08:40:43Z</dcterms:created>
  <dcterms:modified xsi:type="dcterms:W3CDTF">2018-06-05T09:53:59Z</dcterms:modified>
</cp:coreProperties>
</file>