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4" r:id="rId2"/>
    <p:sldId id="330" r:id="rId3"/>
    <p:sldId id="331" r:id="rId4"/>
    <p:sldId id="332" r:id="rId5"/>
    <p:sldId id="333" r:id="rId6"/>
    <p:sldId id="334" r:id="rId7"/>
    <p:sldId id="342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298" r:id="rId16"/>
  </p:sldIdLst>
  <p:sldSz cx="9144000" cy="5143500" type="screen16x9"/>
  <p:notesSz cx="6669088" cy="9872663"/>
  <p:defaultTextStyle>
    <a:defPPr>
      <a:defRPr lang="hu-HU"/>
    </a:defPPr>
    <a:lvl1pPr marL="0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9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5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3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13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92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71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48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25" algn="l" defTabSz="8163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63" autoAdjust="0"/>
    <p:restoredTop sz="79650" autoAdjust="0"/>
  </p:normalViewPr>
  <p:slideViewPr>
    <p:cSldViewPr>
      <p:cViewPr varScale="1">
        <p:scale>
          <a:sx n="90" d="100"/>
          <a:sy n="90" d="100"/>
        </p:scale>
        <p:origin x="-514" y="-7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615AB-F426-49EF-8A19-A38C91955BA2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EF2BB-4875-4107-AE30-D7BB89EA6F1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8252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3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807CD-BCF9-814D-AD9B-0BA7F9C2C00F}" type="datetimeFigureOut">
              <a:rPr lang="en-US" smtClean="0"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3" y="9376745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340B-B18C-8641-BC9C-302038F7F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4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Dollár mesterségesen gyengített az export miatt</a:t>
            </a:r>
          </a:p>
          <a:p>
            <a:r>
              <a:rPr lang="hu-HU" dirty="0" smtClean="0"/>
              <a:t>Forint is gyengült az EUR hoz képest…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14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Kemény válság van az oroszoknál</a:t>
            </a:r>
          </a:p>
          <a:p>
            <a:r>
              <a:rPr lang="hu-HU" dirty="0" smtClean="0"/>
              <a:t>Központi értékesítés amikor valuta kell</a:t>
            </a:r>
          </a:p>
          <a:p>
            <a:r>
              <a:rPr lang="hu-HU" dirty="0" smtClean="0"/>
              <a:t>Néha áron alul is értékesítenek</a:t>
            </a:r>
          </a:p>
          <a:p>
            <a:r>
              <a:rPr lang="hu-HU" dirty="0" smtClean="0"/>
              <a:t>10 millió t készleten…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79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Újra</a:t>
            </a:r>
            <a:r>
              <a:rPr lang="hu-HU" baseline="0" dirty="0" smtClean="0"/>
              <a:t> kiéleződött az UKR-RUS konfliktus</a:t>
            </a:r>
          </a:p>
          <a:p>
            <a:r>
              <a:rPr lang="hu-HU" baseline="0" dirty="0" smtClean="0"/>
              <a:t>Hasonló válság van mint az oroszoknál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79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Folyamatosan emelkedik az olaj ára,</a:t>
            </a:r>
            <a:r>
              <a:rPr lang="hu-HU" baseline="0" dirty="0" smtClean="0"/>
              <a:t> elérte a 80 USD-t</a:t>
            </a:r>
          </a:p>
          <a:p>
            <a:r>
              <a:rPr lang="hu-HU" baseline="0" dirty="0" smtClean="0"/>
              <a:t>Bízunk benne, hogy a gabona ára is követi majd</a:t>
            </a:r>
          </a:p>
          <a:p>
            <a:r>
              <a:rPr lang="hu-HU" baseline="0" dirty="0" smtClean="0"/>
              <a:t>Érdekes, hogy a olajos növények ára nem emelkedik, pedig az elmúlt években mindenki azt mondta, ezek együtt változnak.</a:t>
            </a:r>
          </a:p>
          <a:p>
            <a:r>
              <a:rPr lang="hu-HU" baseline="0" dirty="0" smtClean="0"/>
              <a:t>A napraforgó ára kicsit a tavalyi ár alatt van Magyarországon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3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Átmenő készletek csökkennek</a:t>
            </a:r>
          </a:p>
          <a:p>
            <a:r>
              <a:rPr lang="hu-HU" dirty="0" smtClean="0"/>
              <a:t>Végre megelőzte a fogyasztás a termelés volumenét</a:t>
            </a:r>
          </a:p>
          <a:p>
            <a:r>
              <a:rPr lang="hu-HU" dirty="0" smtClean="0"/>
              <a:t>Ha 2012 es szintre lemenne az átmenő készletek mennyisége akkor hasonló árak lehetnek mint akkor</a:t>
            </a:r>
          </a:p>
          <a:p>
            <a:r>
              <a:rPr lang="hu-HU" dirty="0" smtClean="0"/>
              <a:t>50 e FT fölött</a:t>
            </a:r>
          </a:p>
          <a:p>
            <a:r>
              <a:rPr lang="hu-HU" dirty="0" smtClean="0"/>
              <a:t>Újbúzát</a:t>
            </a:r>
            <a:r>
              <a:rPr lang="hu-HU" baseline="0" dirty="0" smtClean="0"/>
              <a:t> most 44 e Ft körül lehet szerződni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4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Előző évhez képest feljebb vannak az árak</a:t>
            </a:r>
          </a:p>
          <a:p>
            <a:r>
              <a:rPr lang="hu-HU" dirty="0" smtClean="0"/>
              <a:t>2013-2017 között voltak már lényegesen magasabban is</a:t>
            </a:r>
          </a:p>
          <a:p>
            <a:r>
              <a:rPr lang="hu-HU" dirty="0" smtClean="0"/>
              <a:t>Remélhetőleg tovább emelkedik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340B-B18C-8641-BC9C-302038F7F4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4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94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74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731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81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35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725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06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040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198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73974C63-EAA8-467C-A513-18C1DCBE6C4D}" type="datetimeFigureOut">
              <a:rPr lang="hu-HU" smtClean="0"/>
              <a:t>2018.06.06.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F4B47376-C894-4FFB-8CFA-DA778D4B7F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8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595"/>
            <a:ext cx="9141882" cy="51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9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" y="1059582"/>
            <a:ext cx="9143998" cy="14401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Gabonapiac</a:t>
            </a:r>
            <a:endParaRPr lang="hu-HU" b="1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683568" y="3147814"/>
            <a:ext cx="7772400" cy="1152128"/>
          </a:xfrm>
          <a:prstGeom prst="rect">
            <a:avLst/>
          </a:prstGeom>
        </p:spPr>
        <p:txBody>
          <a:bodyPr vert="horz" lIns="81636" tIns="40819" rIns="81636" bIns="40819" rtlCol="0" anchor="ctr">
            <a:normAutofit/>
          </a:bodyPr>
          <a:lstStyle>
            <a:lvl1pPr algn="ctr" defTabSz="81635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b="1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Görög Róbert</a:t>
            </a:r>
          </a:p>
          <a:p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n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övénytermesztési szakértő</a:t>
            </a:r>
          </a:p>
          <a:p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Mezőgazdasági Igazgatóság</a:t>
            </a:r>
            <a:endParaRPr lang="hu-HU" sz="1800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47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63" y="0"/>
            <a:ext cx="8174330" cy="459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2576" y="580561"/>
            <a:ext cx="6912768" cy="3886535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5658395" y="580561"/>
            <a:ext cx="356439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2018-ban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, a termelés szintje elmaradhat a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felhasználástól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2017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decembere óta a legfontosabb világpiaci gabona jegyzések folyamatosan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emelkednek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a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z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emelkedés paritástól függően 10-20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piaci árak még így is lényegesen a 2014/2015-ben mérhető szintek alatt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tartózkodnak </a:t>
            </a:r>
            <a:endParaRPr lang="hu-HU" sz="1800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5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51470"/>
            <a:ext cx="8175587" cy="45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1470"/>
            <a:ext cx="8244408" cy="4635217"/>
          </a:xfrm>
          <a:prstGeom prst="rect">
            <a:avLst/>
          </a:prstGeom>
        </p:spPr>
      </p:pic>
      <p:sp>
        <p:nvSpPr>
          <p:cNvPr id="8" name="Rectangle 2"/>
          <p:cNvSpPr/>
          <p:nvPr/>
        </p:nvSpPr>
        <p:spPr>
          <a:xfrm>
            <a:off x="6948264" y="280630"/>
            <a:ext cx="18002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1800" dirty="0" smtClean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1800" dirty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u-HU" sz="1800" dirty="0" smtClean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                    </a:t>
            </a:r>
            <a:endParaRPr lang="hu-HU" sz="1800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7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51470"/>
            <a:ext cx="806883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3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1659" y="1923678"/>
            <a:ext cx="61206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bg1"/>
                </a:solidFill>
                <a:latin typeface="Trebuchet MS" panose="020B0603020202020204" pitchFamily="34" charset="0"/>
                <a:cs typeface="Titillium Thin"/>
              </a:rPr>
              <a:t>Köszönöm</a:t>
            </a:r>
            <a:r>
              <a:rPr lang="en-US" sz="3500" b="1" dirty="0">
                <a:solidFill>
                  <a:schemeClr val="bg1"/>
                </a:solidFill>
                <a:latin typeface="Trebuchet MS" panose="020B0603020202020204" pitchFamily="34" charset="0"/>
                <a:cs typeface="Titillium Thin"/>
              </a:rPr>
              <a:t> a </a:t>
            </a:r>
            <a:r>
              <a:rPr lang="en-US" sz="3500" b="1" dirty="0" err="1" smtClean="0">
                <a:solidFill>
                  <a:schemeClr val="bg1"/>
                </a:solidFill>
                <a:latin typeface="Trebuchet MS" panose="020B0603020202020204" pitchFamily="34" charset="0"/>
                <a:cs typeface="Titillium Thin"/>
              </a:rPr>
              <a:t>figyelm</a:t>
            </a:r>
            <a:r>
              <a:rPr lang="hu-HU" sz="35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Titillium Thin"/>
              </a:rPr>
              <a:t>et</a:t>
            </a:r>
            <a:r>
              <a:rPr lang="en-US" sz="3500" b="1" dirty="0" smtClean="0">
                <a:solidFill>
                  <a:schemeClr val="bg1"/>
                </a:solidFill>
                <a:latin typeface="Trebuchet MS" panose="020B0603020202020204" pitchFamily="34" charset="0"/>
                <a:cs typeface="Titillium Thin"/>
              </a:rPr>
              <a:t>!</a:t>
            </a:r>
            <a:endParaRPr lang="en-US" sz="3500" b="1" dirty="0">
              <a:solidFill>
                <a:schemeClr val="bg1"/>
              </a:solidFill>
              <a:latin typeface="Trebuchet MS" panose="020B0603020202020204" pitchFamily="34" charset="0"/>
              <a:cs typeface="Titillium Thin"/>
            </a:endParaRPr>
          </a:p>
        </p:txBody>
      </p:sp>
    </p:spTree>
    <p:extLst>
      <p:ext uri="{BB962C8B-B14F-4D97-AF65-F5344CB8AC3E}">
        <p14:creationId xmlns:p14="http://schemas.microsoft.com/office/powerpoint/2010/main" val="24794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"/>
            <a:ext cx="8280920" cy="46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663" y="205979"/>
            <a:ext cx="8050169" cy="452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384" y="51470"/>
            <a:ext cx="8003232" cy="449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4711" y="123478"/>
            <a:ext cx="8171499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3568" y="123478"/>
            <a:ext cx="7904226" cy="44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11910"/>
            <a:ext cx="9144000" cy="11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white"/>
                </a:solidFill>
              </a:rPr>
              <a:t>v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575556" y="597184"/>
            <a:ext cx="7992888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 kora tavaszi aszály megviselte a búzavetéseket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májusi csapadék jókor jött mint mindig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búza összképe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vegyes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gyengébb, homokos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területeken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alacsony termésátlagok várhatók, </a:t>
            </a:r>
            <a:endParaRPr lang="hu-HU" sz="1800" dirty="0" smtClean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 magas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aranykorona-értékű földeken kiváló hozamokkal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számolhatunk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rgbClr val="006633"/>
                </a:solidFill>
                <a:latin typeface="Trebuchet MS" panose="020B0603020202020204" pitchFamily="34" charset="0"/>
              </a:rPr>
              <a:t>r</a:t>
            </a:r>
            <a:r>
              <a:rPr lang="hu-HU" sz="1800" b="1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eálisan 4,5 </a:t>
            </a:r>
            <a:r>
              <a:rPr lang="hu-HU" sz="1800" b="1" dirty="0">
                <a:solidFill>
                  <a:srgbClr val="006633"/>
                </a:solidFill>
                <a:latin typeface="Trebuchet MS" panose="020B0603020202020204" pitchFamily="34" charset="0"/>
              </a:rPr>
              <a:t>millió </a:t>
            </a:r>
            <a:r>
              <a:rPr lang="hu-HU" sz="1800" b="1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tonna környékére lehet számítani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 szélsőséges időjárás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megnehezíti a növényvédelmet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gabonát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károsító rovarok zöme áttelelt, és a nagy melegben erős rajzásnak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indult</a:t>
            </a:r>
            <a:endParaRPr lang="hu-HU" sz="1800" dirty="0" smtClean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az eső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meghozta a gombabetegségeket is, jelen van a lisztharmat és a különböző rozsdabetegségek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is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e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lőrébb jön az aratási idő, árpát már akár pár héten belül arathatják</a:t>
            </a:r>
            <a:endParaRPr lang="hu-HU" sz="1800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Cím 1"/>
          <p:cNvSpPr txBox="1">
            <a:spLocks/>
          </p:cNvSpPr>
          <p:nvPr/>
        </p:nvSpPr>
        <p:spPr>
          <a:xfrm>
            <a:off x="0" y="21120"/>
            <a:ext cx="91440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b="1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Hazai helyzet</a:t>
            </a:r>
            <a:endParaRPr lang="hu-HU" sz="2800" b="1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2576" y="555526"/>
            <a:ext cx="6433662" cy="3617169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5076056" y="363562"/>
            <a:ext cx="406794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Európában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, a Fekete-tengeri térségben (RUS, UKR), valamint Kazahsztánban csökkenhet a termés a 2017-es értékekhez képest. </a:t>
            </a:r>
            <a:endParaRPr lang="hu-HU" sz="1800" dirty="0" smtClean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legnagyobb </a:t>
            </a:r>
            <a:r>
              <a:rPr lang="hu-HU" sz="1800" dirty="0" err="1" smtClean="0">
                <a:solidFill>
                  <a:srgbClr val="006633"/>
                </a:solidFill>
                <a:latin typeface="Trebuchet MS" panose="020B0603020202020204" pitchFamily="34" charset="0"/>
              </a:rPr>
              <a:t>csökkennés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: RUS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hazai búza világpiaci kilátásait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segítheti </a:t>
            </a:r>
            <a:endParaRPr lang="hu-HU" sz="1800" dirty="0" smtClean="0">
              <a:solidFill>
                <a:srgbClr val="006633"/>
              </a:solidFill>
              <a:latin typeface="Trebuchet MS" panose="020B0603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USA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, Kanada, Ausztrália és Argentína a tavalyinál valamivel jobb eredményeket érhet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el a gyengébb </a:t>
            </a:r>
            <a:r>
              <a:rPr lang="hu-HU" sz="1800" dirty="0">
                <a:solidFill>
                  <a:srgbClr val="006633"/>
                </a:solidFill>
                <a:latin typeface="Trebuchet MS" panose="020B0603020202020204" pitchFamily="34" charset="0"/>
              </a:rPr>
              <a:t>2017-es adatokhoz 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képest</a:t>
            </a:r>
            <a:endParaRPr lang="hu-HU" sz="1800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7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12576" y="267494"/>
            <a:ext cx="7488832" cy="4210412"/>
          </a:xfrm>
          <a:prstGeom prst="rect">
            <a:avLst/>
          </a:prstGeom>
        </p:spPr>
      </p:pic>
      <p:sp>
        <p:nvSpPr>
          <p:cNvPr id="6" name="Rectangle 2"/>
          <p:cNvSpPr/>
          <p:nvPr/>
        </p:nvSpPr>
        <p:spPr>
          <a:xfrm>
            <a:off x="6228184" y="555526"/>
            <a:ext cx="24842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Felhasználás már 2 éve megelőzi a termelést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Mennek fel az árak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az EU az első generációs </a:t>
            </a:r>
            <a:r>
              <a:rPr lang="hu-HU" sz="1800" dirty="0" err="1" smtClean="0">
                <a:solidFill>
                  <a:srgbClr val="006633"/>
                </a:solidFill>
                <a:latin typeface="Trebuchet MS" panose="020B0603020202020204" pitchFamily="34" charset="0"/>
              </a:rPr>
              <a:t>bioetanol</a:t>
            </a: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 előállítást támadja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Emelkednek a takarmány árak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006633"/>
                </a:solidFill>
                <a:latin typeface="Trebuchet MS" panose="020B0603020202020204" pitchFamily="34" charset="0"/>
              </a:rPr>
              <a:t>Fehérje program??</a:t>
            </a:r>
            <a:endParaRPr lang="hu-HU" sz="1800" dirty="0">
              <a:solidFill>
                <a:srgbClr val="00663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6793</TotalTime>
  <Words>375</Words>
  <Application>Microsoft Office PowerPoint</Application>
  <PresentationFormat>Diavetítés a képernyőre (16:9 oldalarány)</PresentationFormat>
  <Paragraphs>61</Paragraphs>
  <Slides>15</Slides>
  <Notes>6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 jön a megye neve</dc:title>
  <dc:creator>Horváth-Nagy Barbara</dc:creator>
  <cp:lastModifiedBy>Robi</cp:lastModifiedBy>
  <cp:revision>233</cp:revision>
  <cp:lastPrinted>2017-01-16T10:02:57Z</cp:lastPrinted>
  <dcterms:created xsi:type="dcterms:W3CDTF">2016-11-14T10:52:38Z</dcterms:created>
  <dcterms:modified xsi:type="dcterms:W3CDTF">2018-06-06T11:38:07Z</dcterms:modified>
</cp:coreProperties>
</file>