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76" r:id="rId3"/>
    <p:sldId id="278" r:id="rId4"/>
    <p:sldId id="280" r:id="rId5"/>
    <p:sldId id="259" r:id="rId6"/>
    <p:sldId id="281" r:id="rId7"/>
    <p:sldId id="274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Közepesen sötét stílus 1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256" autoAdjust="0"/>
  </p:normalViewPr>
  <p:slideViewPr>
    <p:cSldViewPr snapToGrid="0">
      <p:cViewPr varScale="1">
        <p:scale>
          <a:sx n="98" d="100"/>
          <a:sy n="98" d="100"/>
        </p:scale>
        <p:origin x="180" y="9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332FC-A75F-401F-96A4-45301A6718D6}" type="datetimeFigureOut">
              <a:rPr lang="hu-HU" smtClean="0"/>
              <a:t>2019. 06. 13.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1390A-3ECF-44D8-9E51-0869EF82E3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1314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6EE9-678F-44C1-B1BB-C2729DABA3A6}" type="datetimeFigureOut">
              <a:rPr lang="hu-HU" smtClean="0"/>
              <a:t>2019. 06. 13.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CF531-7C75-4D6D-932D-DFA6DE9F24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199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CF531-7C75-4D6D-932D-DFA6DE9F240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83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Szap-Gönyű</a:t>
            </a:r>
            <a:r>
              <a:rPr lang="hu-HU" sz="1400" dirty="0"/>
              <a:t> : 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1807,7 -1807,8</a:t>
            </a:r>
            <a:r>
              <a:rPr lang="hu-HU" sz="1400" dirty="0"/>
              <a:t> </a:t>
            </a:r>
            <a:r>
              <a:rPr lang="hu-HU" sz="1400" dirty="0" err="1"/>
              <a:t>fkm</a:t>
            </a:r>
            <a:r>
              <a:rPr lang="hu-HU" sz="1400" dirty="0"/>
              <a:t> , Patkószigeti</a:t>
            </a:r>
            <a:r>
              <a:rPr lang="hu-HU" sz="1400" baseline="0" dirty="0"/>
              <a:t> szűkület</a:t>
            </a:r>
          </a:p>
          <a:p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Vámosszabadi</a:t>
            </a:r>
            <a:r>
              <a:rPr lang="hu-HU" sz="1400" dirty="0"/>
              <a:t> : 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1806,2-1806,6</a:t>
            </a:r>
            <a:r>
              <a:rPr lang="hu-HU" sz="1400" dirty="0"/>
              <a:t>  </a:t>
            </a:r>
            <a:r>
              <a:rPr lang="hu-HU" sz="1400" dirty="0" err="1"/>
              <a:t>fkm</a:t>
            </a:r>
            <a:r>
              <a:rPr lang="hu-HU" sz="1400" dirty="0"/>
              <a:t>, Medvei szűkület</a:t>
            </a:r>
          </a:p>
          <a:p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Nagybajcs</a:t>
            </a:r>
            <a:r>
              <a:rPr lang="hu-HU" sz="1400" dirty="0"/>
              <a:t> : 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1798,7-1800,4</a:t>
            </a:r>
            <a:r>
              <a:rPr lang="hu-HU" sz="1400" dirty="0"/>
              <a:t> </a:t>
            </a:r>
            <a:r>
              <a:rPr lang="hu-HU" sz="1400" dirty="0" err="1"/>
              <a:t>fkm</a:t>
            </a:r>
            <a:r>
              <a:rPr lang="hu-HU" sz="1400" dirty="0"/>
              <a:t>, 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Szőgyei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szűkület</a:t>
            </a:r>
            <a:r>
              <a:rPr lang="hu-HU" sz="1400" dirty="0"/>
              <a:t> </a:t>
            </a:r>
          </a:p>
          <a:p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Vének</a:t>
            </a:r>
            <a:r>
              <a:rPr lang="hu-HU" sz="1400" dirty="0"/>
              <a:t> : 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1796,6-1797,6</a:t>
            </a:r>
            <a:r>
              <a:rPr lang="hu-HU" sz="1400" dirty="0"/>
              <a:t> </a:t>
            </a:r>
            <a:r>
              <a:rPr lang="hu-HU" sz="1400" dirty="0" err="1"/>
              <a:t>fkm</a:t>
            </a:r>
            <a:r>
              <a:rPr lang="hu-HU" sz="1400" dirty="0"/>
              <a:t>, </a:t>
            </a:r>
            <a:r>
              <a:rPr lang="hu-HU" sz="1400" dirty="0" err="1"/>
              <a:t>Csicsói</a:t>
            </a:r>
            <a:r>
              <a:rPr lang="hu-HU" sz="1400" dirty="0"/>
              <a:t> szűkület</a:t>
            </a:r>
          </a:p>
          <a:p>
            <a:r>
              <a:rPr lang="hu-HU" sz="1400" dirty="0"/>
              <a:t>	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1796,5-1794,4 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fkm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Véneki szűkület</a:t>
            </a:r>
            <a:r>
              <a:rPr lang="hu-HU" sz="1400" dirty="0"/>
              <a:t> </a:t>
            </a:r>
          </a:p>
          <a:p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Gönyű</a:t>
            </a:r>
            <a:r>
              <a:rPr lang="hu-HU" sz="1400" dirty="0"/>
              <a:t> : 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1792,2-1791,7 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fkm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Gönyű felső szűkület (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Kolozsnémai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gázló)</a:t>
            </a:r>
            <a:r>
              <a:rPr lang="hu-HU" sz="1400" dirty="0"/>
              <a:t> </a:t>
            </a:r>
          </a:p>
          <a:p>
            <a:r>
              <a:rPr lang="hu-HU" sz="1400" dirty="0"/>
              <a:t>	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1789,0-1788,4 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fkm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Gönyű alsó gázló</a:t>
            </a:r>
            <a:r>
              <a:rPr lang="hu-HU" sz="1400" dirty="0"/>
              <a:t> </a:t>
            </a:r>
          </a:p>
          <a:p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Erebe-sziget</a:t>
            </a:r>
            <a:r>
              <a:rPr lang="hu-HU" sz="1400" dirty="0"/>
              <a:t> : </a:t>
            </a:r>
          </a:p>
          <a:p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1764,3-1763,9 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fkm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hu-HU" sz="14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Szőnyi gázló</a:t>
            </a:r>
          </a:p>
          <a:p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1757,0-1756,6 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fkm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Almásfüzitői gázló</a:t>
            </a:r>
            <a:r>
              <a:rPr lang="hu-HU" sz="1400" dirty="0"/>
              <a:t> </a:t>
            </a:r>
          </a:p>
          <a:p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1740,0-1739,7 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fkm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Karvai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szűkület</a:t>
            </a:r>
            <a:r>
              <a:rPr lang="hu-HU" sz="1400" dirty="0"/>
              <a:t> </a:t>
            </a:r>
          </a:p>
          <a:p>
            <a:endParaRPr lang="hu-HU" sz="1400" dirty="0"/>
          </a:p>
          <a:p>
            <a:r>
              <a:rPr lang="hu-HU" sz="1400" dirty="0"/>
              <a:t>Nyergesújfalu</a:t>
            </a:r>
            <a:r>
              <a:rPr lang="hu-HU" sz="1400" baseline="0" dirty="0"/>
              <a:t> gázló: 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1735,1-1733,7 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fkm</a:t>
            </a:r>
            <a:endParaRPr lang="hu-HU" sz="1400" baseline="0" dirty="0"/>
          </a:p>
          <a:p>
            <a:r>
              <a:rPr lang="hu-HU" sz="1400" baseline="0" dirty="0"/>
              <a:t>Nyergesújfalu szűkület: 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1732,9-1732,3 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fkm</a:t>
            </a:r>
            <a:endParaRPr lang="hu-HU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Ebedi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gázló</a:t>
            </a:r>
            <a:r>
              <a:rPr lang="hu-HU" sz="1400" dirty="0"/>
              <a:t> : 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1728,1-1724,0 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fkm</a:t>
            </a:r>
            <a:endParaRPr lang="hu-HU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Istenhegyi gázló</a:t>
            </a:r>
            <a:r>
              <a:rPr lang="hu-HU" sz="1400" dirty="0"/>
              <a:t> : 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1724,0-1722,0 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fkm</a:t>
            </a:r>
            <a:endParaRPr lang="hu-HU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Garamkövesdi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gázló</a:t>
            </a:r>
            <a:r>
              <a:rPr lang="hu-HU" sz="1400" dirty="0"/>
              <a:t> : 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1714,5-1713,9</a:t>
            </a:r>
            <a:r>
              <a:rPr lang="hu-HU" sz="1400" dirty="0"/>
              <a:t> </a:t>
            </a:r>
            <a:r>
              <a:rPr lang="hu-HU" sz="1400" dirty="0" err="1"/>
              <a:t>fkm</a:t>
            </a:r>
            <a:endParaRPr lang="hu-HU" sz="1400" dirty="0"/>
          </a:p>
          <a:p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Helemba-sziget</a:t>
            </a:r>
            <a:r>
              <a:rPr lang="hu-HU" sz="1400" dirty="0"/>
              <a:t> : 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1713,1-1709,9</a:t>
            </a:r>
            <a:r>
              <a:rPr lang="hu-HU" sz="1400" dirty="0"/>
              <a:t> </a:t>
            </a:r>
            <a:r>
              <a:rPr lang="hu-HU" sz="1400" dirty="0" err="1"/>
              <a:t>fkm</a:t>
            </a:r>
            <a:r>
              <a:rPr lang="hu-HU" sz="1400" dirty="0"/>
              <a:t>, 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Helemba-szigeti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gázló</a:t>
            </a:r>
            <a:r>
              <a:rPr lang="hu-HU" sz="1400" dirty="0"/>
              <a:t> </a:t>
            </a:r>
          </a:p>
          <a:p>
            <a:r>
              <a:rPr lang="hu-HU" sz="1400" dirty="0"/>
              <a:t> 	</a:t>
            </a:r>
            <a:r>
              <a:rPr lang="hu-HU" sz="14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Szoobi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(Ipoly torkolati) szűkület</a:t>
            </a:r>
            <a:r>
              <a:rPr lang="hu-HU" sz="1400" dirty="0"/>
              <a:t> : </a:t>
            </a:r>
            <a:r>
              <a:rPr lang="hu-HU" sz="1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1708,2-1708,0</a:t>
            </a:r>
            <a:r>
              <a:rPr lang="hu-HU" sz="1400" dirty="0"/>
              <a:t> </a:t>
            </a:r>
            <a:r>
              <a:rPr lang="hu-HU" sz="1400" dirty="0" err="1"/>
              <a:t>fkm</a:t>
            </a:r>
            <a:endParaRPr lang="hu-HU" sz="1400" dirty="0"/>
          </a:p>
          <a:p>
            <a:endParaRPr lang="hu-H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CF531-7C75-4D6D-932D-DFA6DE9F240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24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Dömösi szűkület</a:t>
            </a:r>
            <a:r>
              <a:rPr lang="hu-HU" baseline="0" dirty="0"/>
              <a:t>: 1701+050 – 1700+170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dirty="0"/>
              <a:t>Dömösi gázló</a:t>
            </a:r>
            <a:r>
              <a:rPr lang="hu-HU" baseline="0" dirty="0"/>
              <a:t>: 1699+104 -1697+462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dirty="0"/>
              <a:t>Visegrádi szűkület</a:t>
            </a:r>
            <a:r>
              <a:rPr lang="hu-HU" baseline="0" dirty="0"/>
              <a:t>: 1695+250 – 1694+600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Vác I. – II. szűkület: 1683+052,95 – 1678+833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dirty="0"/>
              <a:t>Sződligeti</a:t>
            </a:r>
            <a:r>
              <a:rPr lang="hu-HU" baseline="0" dirty="0"/>
              <a:t> szűkület: 1675+563,75 – 1674+797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Gödi gázló: 1668+429,25 – 1666,744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dirty="0"/>
              <a:t>Árpád-hídi gázló:</a:t>
            </a:r>
            <a:r>
              <a:rPr lang="hu-HU" baseline="0" dirty="0"/>
              <a:t> 1653+108 – 1651+000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Budafoki gázló: 1639+110,00 – 1637+060,00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dirty="0"/>
              <a:t>Százhalombattai</a:t>
            </a:r>
            <a:r>
              <a:rPr lang="hu-HU" baseline="0" dirty="0"/>
              <a:t> szűkület: 1623+726 – 1622+795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 err="1"/>
              <a:t>Dunafüredi</a:t>
            </a:r>
            <a:r>
              <a:rPr lang="hu-HU" baseline="0" dirty="0"/>
              <a:t> szűkület: 1619+125 – 1617+702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Ercsi szűkület: 1616+936 – 1615+035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Kulcsi gázló (Kulcs alsó): -1590+695 -1589+570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Kulcsi gázló (Kulcs felső): 1591+770 - 1591+250 </a:t>
            </a:r>
            <a:r>
              <a:rPr lang="hu-HU" baseline="0" dirty="0" err="1"/>
              <a:t>fkm</a:t>
            </a:r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CF531-7C75-4D6D-932D-DFA6DE9F240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62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Dunaújvárosi gázló: 1582+971–</a:t>
            </a:r>
            <a:r>
              <a:rPr lang="hu-HU" baseline="0" dirty="0"/>
              <a:t> 1578+487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Kisapostagi szűkület: 1570+115 - 1568+627 </a:t>
            </a:r>
            <a:r>
              <a:rPr lang="hu-HU" baseline="0" dirty="0" err="1"/>
              <a:t>fkm</a:t>
            </a:r>
            <a:endParaRPr lang="hu-H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/>
              <a:t>Kisapostagi gázló: 1567+516 - 1563+534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dirty="0"/>
              <a:t>Dunaföldvári gázló: 1561+546 – 1558+661 </a:t>
            </a:r>
            <a:r>
              <a:rPr lang="hu-HU" dirty="0" err="1"/>
              <a:t>fkm</a:t>
            </a:r>
            <a:endParaRPr lang="hu-HU" dirty="0"/>
          </a:p>
          <a:p>
            <a:r>
              <a:rPr lang="hu-HU" dirty="0"/>
              <a:t>Solti felső gázló: 1558+450 – 1557+002 </a:t>
            </a:r>
            <a:r>
              <a:rPr lang="hu-HU" dirty="0" err="1"/>
              <a:t>fkm</a:t>
            </a:r>
            <a:endParaRPr lang="hu-HU" dirty="0"/>
          </a:p>
          <a:p>
            <a:r>
              <a:rPr lang="hu-HU" dirty="0"/>
              <a:t>Solti alsó gázló: 1556+042 – 1554+550 </a:t>
            </a:r>
            <a:r>
              <a:rPr lang="hu-HU" dirty="0" err="1"/>
              <a:t>fkm</a:t>
            </a:r>
            <a:endParaRPr lang="hu-HU" dirty="0"/>
          </a:p>
          <a:p>
            <a:r>
              <a:rPr lang="hu-HU" dirty="0"/>
              <a:t>Bölcskei szűkület:</a:t>
            </a:r>
            <a:r>
              <a:rPr lang="hu-HU" baseline="0" dirty="0"/>
              <a:t> 1551+400 -1550+500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Hartai jégmegállásra hajlamos hely: 1548+000 -1546+000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Paksi szűkület: 1530+600 – 1530+500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 err="1"/>
              <a:t>Barákai</a:t>
            </a:r>
            <a:r>
              <a:rPr lang="hu-HU" baseline="0" dirty="0"/>
              <a:t> gázló: 1522+000 – 1521+500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Kovácspusztai gázló: 1512+500 – 1511+600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Sió-toroki jégmegállásra hajlamos hely:  1499+000 -1497+000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 err="1"/>
              <a:t>Korpádi</a:t>
            </a:r>
            <a:r>
              <a:rPr lang="hu-HU" baseline="0" dirty="0"/>
              <a:t> szűkület: 1493+900 -1492+900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Koppányi szűkület: 1485+600 – 1482+500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Bajai szűkület: 1480+100 – 1479+100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Bajai jégmegállásra hajlamos hely: 1482+000 – 1480+000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 err="1"/>
              <a:t>Sárospart</a:t>
            </a:r>
            <a:r>
              <a:rPr lang="hu-HU" baseline="0" dirty="0"/>
              <a:t> I. szűkület: 1475+500 – 1474+470 </a:t>
            </a:r>
            <a:r>
              <a:rPr lang="hu-HU" baseline="0" dirty="0" err="1"/>
              <a:t>fkm</a:t>
            </a:r>
            <a:r>
              <a:rPr lang="hu-HU" baseline="0" dirty="0"/>
              <a:t> </a:t>
            </a:r>
          </a:p>
          <a:p>
            <a:r>
              <a:rPr lang="hu-HU" baseline="0" dirty="0" err="1"/>
              <a:t>Sárospart</a:t>
            </a:r>
            <a:r>
              <a:rPr lang="hu-HU" baseline="0" dirty="0"/>
              <a:t> II. szűkület: 1472+500 – 1471+500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 err="1"/>
              <a:t>Sárospart</a:t>
            </a:r>
            <a:r>
              <a:rPr lang="hu-HU" baseline="0" dirty="0"/>
              <a:t> jégmegállásra hajlamos hely: 1472+000 – 1470+000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/>
              <a:t>Szeremlei szűkület: 1469+000 – 1468+000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baseline="0" dirty="0" err="1"/>
              <a:t>Dunafalvi</a:t>
            </a:r>
            <a:r>
              <a:rPr lang="hu-HU" baseline="0" dirty="0"/>
              <a:t> szűkület: 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1460-1461</a:t>
            </a:r>
            <a:r>
              <a:rPr lang="hu-HU" dirty="0"/>
              <a:t> </a:t>
            </a:r>
            <a:r>
              <a:rPr lang="hu-HU" dirty="0" err="1"/>
              <a:t>fkm</a:t>
            </a:r>
            <a:r>
              <a:rPr lang="hu-HU" dirty="0"/>
              <a:t> </a:t>
            </a:r>
            <a:endParaRPr lang="hu-HU" baseline="0" dirty="0"/>
          </a:p>
          <a:p>
            <a:r>
              <a:rPr lang="hu-HU" baseline="0" dirty="0"/>
              <a:t>Mohácsi szűkület: 1451+200 – 1450+800 </a:t>
            </a:r>
            <a:r>
              <a:rPr lang="hu-HU" baseline="0" dirty="0" err="1"/>
              <a:t>fkm</a:t>
            </a:r>
            <a:endParaRPr lang="hu-HU" baseline="0" dirty="0"/>
          </a:p>
          <a:p>
            <a:r>
              <a:rPr lang="hu-H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Sirinai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hu-H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Repityi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szűkület</a:t>
            </a:r>
            <a:r>
              <a:rPr lang="hu-HU" dirty="0"/>
              <a:t> : 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1439,5-1438,5</a:t>
            </a:r>
            <a:r>
              <a:rPr lang="hu-HU" dirty="0"/>
              <a:t> </a:t>
            </a:r>
            <a:r>
              <a:rPr lang="hu-HU" dirty="0" err="1"/>
              <a:t>fkm</a:t>
            </a:r>
            <a:endParaRPr lang="hu-HU" dirty="0"/>
          </a:p>
          <a:p>
            <a:r>
              <a:rPr lang="hu-H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Sirinai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jégmegállásra hajlamos hely</a:t>
            </a:r>
            <a:r>
              <a:rPr lang="hu-HU" dirty="0"/>
              <a:t> : 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1439,0-1438,0</a:t>
            </a:r>
            <a:r>
              <a:rPr lang="hu-HU" dirty="0"/>
              <a:t> </a:t>
            </a:r>
            <a:r>
              <a:rPr lang="hu-HU" dirty="0" err="1"/>
              <a:t>fkm</a:t>
            </a:r>
            <a:endParaRPr lang="hu-HU" dirty="0"/>
          </a:p>
          <a:p>
            <a:r>
              <a:rPr lang="hu-H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Bédai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szűkület</a:t>
            </a:r>
            <a:r>
              <a:rPr lang="hu-HU" dirty="0"/>
              <a:t> : 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1435,5-1434,5</a:t>
            </a:r>
            <a:r>
              <a:rPr lang="hu-HU" dirty="0"/>
              <a:t> </a:t>
            </a:r>
            <a:r>
              <a:rPr lang="hu-HU" dirty="0" err="1"/>
              <a:t>fkm</a:t>
            </a:r>
            <a:endParaRPr lang="hu-HU" b="1" baseline="0" dirty="0"/>
          </a:p>
          <a:p>
            <a:endParaRPr lang="hu-HU" baseline="0" dirty="0"/>
          </a:p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CF531-7C75-4D6D-932D-DFA6DE9F240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16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tervezési feladat a dunai hajózhatóság javítására vonatkozik.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projekt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megalapozásaként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készül a „DUNAI HAJÓZÓÚT FEJLESZTÉSI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amit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stratégiai környezeti vizsgálatnak kell alávetni 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egyes tervek, illetve programok környezeti vizsgálatáról szóló 2/2005. (I. 11.) Kormányrendelet értelmében.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Tekintettel arra, hogy a két szakasz egy hajózóutat alkot 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hatások szétválasztása sem lehetséges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dokumentáció egységes szerkezetben kerül kidolgozásra és a véleményezés folyamata is egyszerre történik, a dokumentáció struktúrája fogja lehetővé tenni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szakaszonként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való értelmezést.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SKV-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párhuzamosan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helyzetértékelő tanulmány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készül, mely alapja a készítendő vízjogi engedélyes terveknek és beavatkozási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helyszínenkénti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környezeti hatástanulmányoknak, valamint a tendertervnek.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CF531-7C75-4D6D-932D-DFA6DE9F240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56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tervezési feladat a dunai hajózhatóság javítására vonatkozik.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projekt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megalapozásaként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készül a „DUNAI HAJÓZÓÚT FEJLESZTÉSI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amit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stratégiai környezeti vizsgálatnak kell alávetni 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egyes tervek, illetve programok környezeti vizsgálatáról szóló 2/2005. (I. 11.) Kormányrendelet értelmében.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Tekintettel arra, hogy a két szakasz egy hajózóutat alkot és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hatások szétválasztása sem lehetséges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dokumentáció egységes szerkezetben kerül kidolgozásra és a véleményezés folyamata is egyszerre történik, a dokumentáció struktúrája fogja lehetővé tenni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szakaszonként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való értelmezést.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SKV-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párhuzamosan 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helyzetértékelő tanulmány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készül, mely alapja a készítendő vízjogi engedélyes terveknek és beavatkozási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helyszínenkénti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környezeti hatástanulmányoknak, valamint a tendertervnek.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CF531-7C75-4D6D-932D-DFA6DE9F240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377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szépen a figyelmet, várjuk észrevételeiket az </a:t>
            </a:r>
            <a:r>
              <a:rPr lang="hu-HU" dirty="0" err="1"/>
              <a:t>elhangzottakkal</a:t>
            </a:r>
            <a:r>
              <a:rPr lang="hu-HU" dirty="0"/>
              <a:t> kapcsolatban.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CF531-7C75-4D6D-932D-DFA6DE9F240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787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49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5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9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9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6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2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3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5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5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9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0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9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730073" y="402593"/>
            <a:ext cx="7442200" cy="2365375"/>
          </a:xfrm>
        </p:spPr>
        <p:txBody>
          <a:bodyPr>
            <a:noAutofit/>
          </a:bodyPr>
          <a:lstStyle/>
          <a:p>
            <a:pPr algn="ctr"/>
            <a:r>
              <a:rPr lang="hu-HU" sz="4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Transzeurópai Közlekedési Hálózat – TEN-T belvízi út fejlesztéséhez kapcsolódó tervezői feladatok ellátása</a:t>
            </a: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894" y="3122144"/>
            <a:ext cx="2745147" cy="448362"/>
          </a:xfrm>
          <a:prstGeom prst="rect">
            <a:avLst/>
          </a:prstGeom>
        </p:spPr>
      </p:pic>
      <p:sp>
        <p:nvSpPr>
          <p:cNvPr id="21" name="Szövegdoboz 15">
            <a:extLst>
              <a:ext uri="{FF2B5EF4-FFF2-40B4-BE49-F238E27FC236}">
                <a16:creationId xmlns:a16="http://schemas.microsoft.com/office/drawing/2014/main" id="{0250B9E7-56D0-4A60-8D38-5144404B9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609" y="3206141"/>
            <a:ext cx="167299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b="1" dirty="0">
                <a:latin typeface="+mn-lt"/>
              </a:rPr>
              <a:t>Megrendelő:</a:t>
            </a:r>
          </a:p>
        </p:txBody>
      </p:sp>
      <p:sp>
        <p:nvSpPr>
          <p:cNvPr id="22" name="Szövegdoboz 15">
            <a:extLst>
              <a:ext uri="{FF2B5EF4-FFF2-40B4-BE49-F238E27FC236}">
                <a16:creationId xmlns:a16="http://schemas.microsoft.com/office/drawing/2014/main" id="{5F8AA601-CE57-414F-87FB-5781087A4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21632"/>
            <a:ext cx="4451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hu-HU" b="1" dirty="0">
                <a:latin typeface="+mn-lt"/>
              </a:rPr>
              <a:t>Tervező: </a:t>
            </a:r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DUNAI HAJÓS Konzorcium</a:t>
            </a:r>
            <a:endParaRPr lang="hu-HU" altLang="hu-HU" b="1" dirty="0">
              <a:latin typeface="+mn-lt"/>
            </a:endParaRP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64D96365-6B42-49F7-B994-78C0350764FC}"/>
              </a:ext>
            </a:extLst>
          </p:cNvPr>
          <p:cNvGrpSpPr/>
          <p:nvPr/>
        </p:nvGrpSpPr>
        <p:grpSpPr>
          <a:xfrm>
            <a:off x="1809750" y="4486641"/>
            <a:ext cx="5660122" cy="1019644"/>
            <a:chOff x="-73455" y="5045824"/>
            <a:chExt cx="5136867" cy="837324"/>
          </a:xfrm>
        </p:grpSpPr>
        <p:pic>
          <p:nvPicPr>
            <p:cNvPr id="16" name="Kép 15">
              <a:extLst>
                <a:ext uri="{FF2B5EF4-FFF2-40B4-BE49-F238E27FC236}">
                  <a16:creationId xmlns:a16="http://schemas.microsoft.com/office/drawing/2014/main" id="{8E11A18E-CE69-4E07-8559-494B4F3FC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3455" y="5045824"/>
              <a:ext cx="1373867" cy="453523"/>
            </a:xfrm>
            <a:prstGeom prst="rect">
              <a:avLst/>
            </a:prstGeom>
          </p:spPr>
        </p:pic>
        <p:sp>
          <p:nvSpPr>
            <p:cNvPr id="24" name="Téglalap 23">
              <a:extLst>
                <a:ext uri="{FF2B5EF4-FFF2-40B4-BE49-F238E27FC236}">
                  <a16:creationId xmlns:a16="http://schemas.microsoft.com/office/drawing/2014/main" id="{BBD2F01E-1F80-430A-9BB2-AAFE69EE19A7}"/>
                </a:ext>
              </a:extLst>
            </p:cNvPr>
            <p:cNvSpPr/>
            <p:nvPr/>
          </p:nvSpPr>
          <p:spPr>
            <a:xfrm>
              <a:off x="-50434" y="5579855"/>
              <a:ext cx="5113846" cy="303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u-HU" b="1" dirty="0"/>
                <a:t>UTIBER KFT. - VIZITERV-CONSULT KFT. - BME</a:t>
              </a:r>
              <a:r>
                <a:rPr lang="hu-HU" b="1" dirty="0"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rPr>
                <a:t> Konzorcium</a:t>
              </a:r>
            </a:p>
          </p:txBody>
        </p:sp>
      </p:grpSp>
      <p:pic>
        <p:nvPicPr>
          <p:cNvPr id="1026" name="Picture 2" descr="KÃ©ptalÃ¡lat a kÃ¶vetkezÅre: âBME LOGOâ">
            <a:extLst>
              <a:ext uri="{FF2B5EF4-FFF2-40B4-BE49-F238E27FC236}">
                <a16:creationId xmlns:a16="http://schemas.microsoft.com/office/drawing/2014/main" id="{36A5F129-67BA-4459-B7C2-F09EBED9A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51" y="4516960"/>
            <a:ext cx="1595399" cy="4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viziterv consult LOGOâ">
            <a:extLst>
              <a:ext uri="{FF2B5EF4-FFF2-40B4-BE49-F238E27FC236}">
                <a16:creationId xmlns:a16="http://schemas.microsoft.com/office/drawing/2014/main" id="{BDB39659-65C0-410A-B8E2-35ABE42FE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63" y="4486641"/>
            <a:ext cx="1474276" cy="5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D8C97EAA-75E3-4E23-ACBF-59B5493AB45D}"/>
              </a:ext>
            </a:extLst>
          </p:cNvPr>
          <p:cNvSpPr/>
          <p:nvPr/>
        </p:nvSpPr>
        <p:spPr>
          <a:xfrm>
            <a:off x="355843" y="5724581"/>
            <a:ext cx="8481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608" lvl="1" indent="0">
              <a:lnSpc>
                <a:spcPct val="100000"/>
              </a:lnSpc>
              <a:buClr>
                <a:srgbClr val="0070C0"/>
              </a:buClr>
              <a:buSzPct val="120000"/>
              <a:buNone/>
            </a:pPr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Projektirányítás, környezetvédelem: </a:t>
            </a:r>
            <a:r>
              <a:rPr 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 VIKÖTI Kft.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C33D1998-51C1-4CDD-9136-F4CEB78AD141}"/>
              </a:ext>
            </a:extLst>
          </p:cNvPr>
          <p:cNvCxnSpPr/>
          <p:nvPr/>
        </p:nvCxnSpPr>
        <p:spPr>
          <a:xfrm>
            <a:off x="355843" y="3756660"/>
            <a:ext cx="835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Kép 18">
            <a:extLst>
              <a:ext uri="{FF2B5EF4-FFF2-40B4-BE49-F238E27FC236}">
                <a16:creationId xmlns:a16="http://schemas.microsoft.com/office/drawing/2014/main" id="{EB4D36BC-8915-4651-A10D-EA39A78FC18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839" y="5661500"/>
            <a:ext cx="496841" cy="43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19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0" y="286605"/>
            <a:ext cx="9144000" cy="7420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42096"/>
          </a:xfrm>
        </p:spPr>
        <p:txBody>
          <a:bodyPr>
            <a:normAutofit/>
          </a:bodyPr>
          <a:lstStyle/>
          <a:p>
            <a:pPr algn="ctr"/>
            <a:r>
              <a:rPr lang="hu-HU" b="1" cap="small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beavatkozási helyszínek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542501" y="939067"/>
            <a:ext cx="8058995" cy="742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/>
              <a:t>Észak-dunántúli Vízügyi Igazgatóság (ÉDUVIZIG) (12 helyszín)</a:t>
            </a:r>
            <a:endParaRPr lang="hu-HU" sz="2400" b="1" dirty="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CA27F22-C776-480D-B7D4-253F3EB0A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470" y="1144014"/>
            <a:ext cx="651267" cy="53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2AAFC73-7CF2-45C2-8C6F-D4ACF5FC6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549" y="6444847"/>
            <a:ext cx="2290901" cy="373021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333625"/>
            <a:ext cx="8324850" cy="3526781"/>
          </a:xfrm>
        </p:spPr>
      </p:pic>
    </p:spTree>
    <p:extLst>
      <p:ext uri="{BB962C8B-B14F-4D97-AF65-F5344CB8AC3E}">
        <p14:creationId xmlns:p14="http://schemas.microsoft.com/office/powerpoint/2010/main" val="385939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0" y="286605"/>
            <a:ext cx="9144000" cy="7420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42096"/>
          </a:xfrm>
        </p:spPr>
        <p:txBody>
          <a:bodyPr>
            <a:normAutofit/>
          </a:bodyPr>
          <a:lstStyle/>
          <a:p>
            <a:pPr algn="ctr"/>
            <a:r>
              <a:rPr lang="hu-HU" b="1" cap="small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beavatkozási helyszínek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2660" y="945583"/>
            <a:ext cx="8426658" cy="742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/>
              <a:t>Közép-Duna-völgyi Vízügyi Igazgatóság (KDVVIZIG) (16 helyszín)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CA27F22-C776-480D-B7D4-253F3EB0A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470" y="1144014"/>
            <a:ext cx="651267" cy="53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2AAFC73-7CF2-45C2-8C6F-D4ACF5FC6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549" y="6444847"/>
            <a:ext cx="2290901" cy="373021"/>
          </a:xfrm>
          <a:prstGeom prst="rect">
            <a:avLst/>
          </a:prstGeom>
        </p:spPr>
      </p:pic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846263"/>
            <a:ext cx="6115050" cy="4022725"/>
          </a:xfrm>
        </p:spPr>
      </p:pic>
    </p:spTree>
    <p:extLst>
      <p:ext uri="{BB962C8B-B14F-4D97-AF65-F5344CB8AC3E}">
        <p14:creationId xmlns:p14="http://schemas.microsoft.com/office/powerpoint/2010/main" val="14772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0" y="286605"/>
            <a:ext cx="9144000" cy="7420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42096"/>
          </a:xfrm>
        </p:spPr>
        <p:txBody>
          <a:bodyPr>
            <a:normAutofit/>
          </a:bodyPr>
          <a:lstStyle/>
          <a:p>
            <a:pPr algn="ctr"/>
            <a:r>
              <a:rPr lang="hu-HU" b="1" cap="small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beavatkozási helyszínek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366390" y="968401"/>
            <a:ext cx="6687443" cy="742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dirty="0"/>
              <a:t>Alsó-Duna-völgyi Igazgatóság (ADUVIZIG) (15 helyszín)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CA27F22-C776-480D-B7D4-253F3EB0AB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470" y="1144014"/>
            <a:ext cx="651267" cy="53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2AAFC73-7CF2-45C2-8C6F-D4ACF5FC6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549" y="6444847"/>
            <a:ext cx="2290901" cy="373021"/>
          </a:xfrm>
          <a:prstGeom prst="rect">
            <a:avLst/>
          </a:prstGeom>
        </p:spPr>
      </p:pic>
      <p:pic>
        <p:nvPicPr>
          <p:cNvPr id="14" name="Tartalom helye 1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3" y="1977409"/>
            <a:ext cx="6276975" cy="4200525"/>
          </a:xfrm>
        </p:spPr>
      </p:pic>
    </p:spTree>
    <p:extLst>
      <p:ext uri="{BB962C8B-B14F-4D97-AF65-F5344CB8AC3E}">
        <p14:creationId xmlns:p14="http://schemas.microsoft.com/office/powerpoint/2010/main" val="388795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35387" y="390234"/>
            <a:ext cx="7543800" cy="642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cap="small" dirty="0">
                <a:solidFill>
                  <a:srgbClr val="002060"/>
                </a:solidFill>
              </a:rPr>
              <a:t>Ütemezés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291A722-22EF-4B60-996B-ED88BF6844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467" y="371588"/>
            <a:ext cx="773178" cy="70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A06CFF2-AE97-488D-93E0-F0FC81B64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549" y="6444847"/>
            <a:ext cx="2290901" cy="373021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3ABE63D9-C020-4C97-BD58-8E29B1C88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71911"/>
              </p:ext>
            </p:extLst>
          </p:nvPr>
        </p:nvGraphicFramePr>
        <p:xfrm>
          <a:off x="435387" y="2149494"/>
          <a:ext cx="8326065" cy="3706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1061274314"/>
                    </a:ext>
                  </a:extLst>
                </a:gridCol>
                <a:gridCol w="2992065">
                  <a:extLst>
                    <a:ext uri="{9D8B030D-6E8A-4147-A177-3AD203B41FA5}">
                      <a16:colId xmlns:a16="http://schemas.microsoft.com/office/drawing/2014/main" val="3985099966"/>
                    </a:ext>
                  </a:extLst>
                </a:gridCol>
              </a:tblGrid>
              <a:tr h="1048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Helyzetértékelő tanulmány összeállítása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kiegészítő, megalapozó vizsgálatok elvégzése 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(Szob- Déli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és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Szap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-Szob közötti szakaszra)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szerződés hatályba lépésétől számított 12. hónap (2020.01.30.) 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7812"/>
                  </a:ext>
                </a:extLst>
              </a:tr>
              <a:tr h="92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Stratégiai Környezeti Vizsgálat (SKV)  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aktualizálása és elfogadása 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(I. ütem Szob- Déli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II. ütem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Szap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-Szob közötti szakasz)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szerződés hatályba lépésétől számított 22. hónap (2020.11.30)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99401"/>
                  </a:ext>
                </a:extLst>
              </a:tr>
              <a:tr h="1737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Környezeti hatástanulmányok aktualizálása, 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kiegészítése, újak készítése és a környezetvédelmi engedélyezési eljárás elindítása 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(Szob-déli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Környezeti hatástanulmányok készítése 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Szap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Szob)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szerződés hatályba lépésétől számított 22.  hónap 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(2020.11.30)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42366"/>
                  </a:ext>
                </a:extLst>
              </a:tr>
            </a:tbl>
          </a:graphicData>
        </a:graphic>
      </p:graphicFrame>
      <p:sp>
        <p:nvSpPr>
          <p:cNvPr id="3" name="Téglalap 2">
            <a:extLst>
              <a:ext uri="{FF2B5EF4-FFF2-40B4-BE49-F238E27FC236}">
                <a16:creationId xmlns:a16="http://schemas.microsoft.com/office/drawing/2014/main" id="{0BB13C01-5F5E-4EAE-805E-B370B4DCCD79}"/>
              </a:ext>
            </a:extLst>
          </p:cNvPr>
          <p:cNvSpPr/>
          <p:nvPr/>
        </p:nvSpPr>
        <p:spPr>
          <a:xfrm>
            <a:off x="417110" y="1237376"/>
            <a:ext cx="8309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608" lvl="1" indent="0">
              <a:lnSpc>
                <a:spcPct val="100000"/>
              </a:lnSpc>
              <a:buClr>
                <a:srgbClr val="0070C0"/>
              </a:buClr>
              <a:buSzPct val="120000"/>
              <a:buNone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Tervezési szerződés aláírása:		                                         2017.12.28.</a:t>
            </a:r>
          </a:p>
          <a:p>
            <a:pPr marL="292608" lvl="1" indent="0">
              <a:lnSpc>
                <a:spcPct val="100000"/>
              </a:lnSpc>
              <a:buClr>
                <a:srgbClr val="0070C0"/>
              </a:buClr>
              <a:buSzPct val="120000"/>
              <a:buNone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Tervezési szerződés hatálybalépése:	                                         2019.01.30.</a:t>
            </a:r>
          </a:p>
        </p:txBody>
      </p:sp>
    </p:spTree>
    <p:extLst>
      <p:ext uri="{BB962C8B-B14F-4D97-AF65-F5344CB8AC3E}">
        <p14:creationId xmlns:p14="http://schemas.microsoft.com/office/powerpoint/2010/main" val="164264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35387" y="390234"/>
            <a:ext cx="7543800" cy="642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cap="small" dirty="0">
                <a:solidFill>
                  <a:srgbClr val="002060"/>
                </a:solidFill>
              </a:rPr>
              <a:t>Ütemezés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291A722-22EF-4B60-996B-ED88BF6844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467" y="371588"/>
            <a:ext cx="773178" cy="70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A06CFF2-AE97-488D-93E0-F0FC81B64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549" y="6444847"/>
            <a:ext cx="2290901" cy="373021"/>
          </a:xfrm>
          <a:prstGeom prst="rect">
            <a:avLst/>
          </a:prstGeom>
        </p:spPr>
      </p:pic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DA48D022-DA04-4069-88D2-1E0891BF5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35678"/>
              </p:ext>
            </p:extLst>
          </p:nvPr>
        </p:nvGraphicFramePr>
        <p:xfrm>
          <a:off x="379940" y="1210287"/>
          <a:ext cx="8384117" cy="4399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3838">
                  <a:extLst>
                    <a:ext uri="{9D8B030D-6E8A-4147-A177-3AD203B41FA5}">
                      <a16:colId xmlns:a16="http://schemas.microsoft.com/office/drawing/2014/main" val="1061274314"/>
                    </a:ext>
                  </a:extLst>
                </a:gridCol>
                <a:gridCol w="2980279">
                  <a:extLst>
                    <a:ext uri="{9D8B030D-6E8A-4147-A177-3AD203B41FA5}">
                      <a16:colId xmlns:a16="http://schemas.microsoft.com/office/drawing/2014/main" val="3985099966"/>
                    </a:ext>
                  </a:extLst>
                </a:gridCol>
              </a:tblGrid>
              <a:tr h="589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Környezetvédelmi engedélyek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megszerzése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,a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már meglévő engedélyek módosítása 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(Szob-déli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szerződés hatályba lépésétől számított 27. hónap (2021.03.30)</a:t>
                      </a:r>
                      <a:endParaRPr lang="hu-H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05662"/>
                  </a:ext>
                </a:extLst>
              </a:tr>
              <a:tr h="1266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Vízjogi engedélyes tervek aktualizálása, 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kiegészítése, szükség szerint újak készítése és a 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vízjogi engedélyezési eljárások elindítása (Szob-déli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Vízjogi engedélyes tervek készítése 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tervezés során kijelölt beavatkozási helyekre 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Szap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-Szob)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szerződés hatályba lépésétől számított 23. hónap (2020.12.30.)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szerződés hatályba lépésétől számított 26. hónap (2021.03.30.)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262471"/>
                  </a:ext>
                </a:extLst>
              </a:tr>
              <a:tr h="287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Vízjogi engedélyek megszerzése (Szob-déli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szerződés hatályba lépésétől számított 31. hónap (2021.08.30)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659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Tendertervek és tenderdokumentációk elkészítése 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tervező által kijelölt beavatkozási helyekre 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(Szob-déli </a:t>
                      </a:r>
                      <a:r>
                        <a:rPr lang="hu-H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szerződés hatályba lépésétől számított 31. hónap  (20.21.08.30.)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68063"/>
                  </a:ext>
                </a:extLst>
              </a:tr>
            </a:tbl>
          </a:graphicData>
        </a:graphic>
      </p:graphicFrame>
      <p:sp>
        <p:nvSpPr>
          <p:cNvPr id="3" name="Téglalap 2">
            <a:extLst>
              <a:ext uri="{FF2B5EF4-FFF2-40B4-BE49-F238E27FC236}">
                <a16:creationId xmlns:a16="http://schemas.microsoft.com/office/drawing/2014/main" id="{2AA9515D-49D6-4A0D-A81A-F3D897BA591C}"/>
              </a:ext>
            </a:extLst>
          </p:cNvPr>
          <p:cNvSpPr/>
          <p:nvPr/>
        </p:nvSpPr>
        <p:spPr>
          <a:xfrm>
            <a:off x="263532" y="5735524"/>
            <a:ext cx="83841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608" lvl="1" indent="0">
              <a:lnSpc>
                <a:spcPct val="100000"/>
              </a:lnSpc>
              <a:buClr>
                <a:srgbClr val="0070C0"/>
              </a:buClr>
              <a:buSzPct val="120000"/>
              <a:buNone/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Tervezési feladat szerződés szerinti véghatárideje:                       2021.08.30.</a:t>
            </a:r>
          </a:p>
        </p:txBody>
      </p:sp>
    </p:spTree>
    <p:extLst>
      <p:ext uri="{BB962C8B-B14F-4D97-AF65-F5344CB8AC3E}">
        <p14:creationId xmlns:p14="http://schemas.microsoft.com/office/powerpoint/2010/main" val="211200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44426" y="1236950"/>
            <a:ext cx="4522839" cy="239526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sz="3900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Megtisztelő Figyelmüket</a:t>
            </a:r>
            <a:r>
              <a:rPr lang="hu-HU" sz="3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algn="ctr">
              <a:spcBef>
                <a:spcPts val="0"/>
              </a:spcBef>
              <a:spcAft>
                <a:spcPts val="0"/>
              </a:spcAft>
            </a:pPr>
            <a:endParaRPr lang="hu-HU" sz="2600" dirty="0">
              <a:solidFill>
                <a:srgbClr val="002060"/>
              </a:solidFill>
            </a:endParaRPr>
          </a:p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hu-HU" sz="2600" dirty="0">
                <a:solidFill>
                  <a:srgbClr val="002060"/>
                </a:solidFill>
              </a:rPr>
              <a:t>Hegyi Zoltán</a:t>
            </a:r>
          </a:p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hu-HU" sz="2600" dirty="0">
                <a:solidFill>
                  <a:srgbClr val="002060"/>
                </a:solidFill>
              </a:rPr>
              <a:t>ügyvezető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D78FBB6-2CAC-4B2B-9E66-A65923418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375" y="455862"/>
            <a:ext cx="2666471" cy="43417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825C1AC4-6A49-4430-963A-8F9267C684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386" y="2892540"/>
            <a:ext cx="651267" cy="53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KÃ©ptalÃ¡lat a kÃ¶vetkezÅre: âdunai hajÃ³zÃ¡sâ">
            <a:extLst>
              <a:ext uri="{FF2B5EF4-FFF2-40B4-BE49-F238E27FC236}">
                <a16:creationId xmlns:a16="http://schemas.microsoft.com/office/drawing/2014/main" id="{1D9C6E45-B187-45B1-AB92-BDCD8421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26" y="3835449"/>
            <a:ext cx="4739279" cy="26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091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3421</TotalTime>
  <Words>860</Words>
  <Application>Microsoft Office PowerPoint</Application>
  <PresentationFormat>Diavetítés a képernyőre (4:3 oldalarány)</PresentationFormat>
  <Paragraphs>111</Paragraphs>
  <Slides>7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Times New Roman</vt:lpstr>
      <vt:lpstr>Retrospektív</vt:lpstr>
      <vt:lpstr>Transzeurópai Közlekedési Hálózat – TEN-T belvízi út fejlesztéséhez kapcsolódó tervezői feladatok ellátása</vt:lpstr>
      <vt:lpstr>beavatkozási helyszínek</vt:lpstr>
      <vt:lpstr>beavatkozási helyszínek</vt:lpstr>
      <vt:lpstr>beavatkozási helyszínek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Budapesti Liszt Ferenc Repülőtér kötöttpályás kapcsolatának kialakítása</dc:title>
  <dc:creator>Veres Dóra</dc:creator>
  <cp:lastModifiedBy>Hegyi Zoltán</cp:lastModifiedBy>
  <cp:revision>206</cp:revision>
  <cp:lastPrinted>2017-06-09T15:32:16Z</cp:lastPrinted>
  <dcterms:created xsi:type="dcterms:W3CDTF">2017-06-08T06:42:27Z</dcterms:created>
  <dcterms:modified xsi:type="dcterms:W3CDTF">2019-06-13T07:06:17Z</dcterms:modified>
</cp:coreProperties>
</file>