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346" r:id="rId2"/>
    <p:sldId id="350" r:id="rId3"/>
    <p:sldId id="351" r:id="rId4"/>
    <p:sldId id="352" r:id="rId5"/>
    <p:sldId id="356" r:id="rId6"/>
    <p:sldId id="357" r:id="rId7"/>
    <p:sldId id="359" r:id="rId8"/>
    <p:sldId id="347" r:id="rId9"/>
  </p:sldIdLst>
  <p:sldSz cx="9906000" cy="6858000" type="A4"/>
  <p:notesSz cx="6669088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1pPr>
    <a:lvl2pPr marL="419100" indent="381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2pPr>
    <a:lvl3pPr marL="839788" indent="7461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3pPr>
    <a:lvl4pPr marL="1258888" indent="11271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4pPr>
    <a:lvl5pPr marL="1679575" indent="149225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B9E"/>
    <a:srgbClr val="14327D"/>
    <a:srgbClr val="C9C4AE"/>
    <a:srgbClr val="AAAAAA"/>
    <a:srgbClr val="0F2D50"/>
    <a:srgbClr val="0F377D"/>
    <a:srgbClr val="0F3278"/>
    <a:srgbClr val="0F2846"/>
    <a:srgbClr val="122846"/>
    <a:srgbClr val="0F3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Sötét stílus 1 – 3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9467" autoAdjust="0"/>
  </p:normalViewPr>
  <p:slideViewPr>
    <p:cSldViewPr snapToGrid="0">
      <p:cViewPr>
        <p:scale>
          <a:sx n="70" d="100"/>
          <a:sy n="70" d="100"/>
        </p:scale>
        <p:origin x="-1608" y="-480"/>
      </p:cViewPr>
      <p:guideLst>
        <p:guide orient="horz" pos="3843"/>
        <p:guide orient="horz" pos="1089"/>
        <p:guide pos="4981"/>
        <p:guide pos="1609"/>
        <p:guide pos="5937"/>
        <p:guide pos="3118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-4856" y="-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1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1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1" y="9379031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1265DBA-97B7-4709-86BC-569D8EE687E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65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1988" y="739775"/>
            <a:ext cx="5345112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689516"/>
            <a:ext cx="4890665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1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379031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2995610-FC19-4E51-A24D-47FB22F7F6F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47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191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2pPr>
    <a:lvl3pPr marL="839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3pPr>
    <a:lvl4pPr marL="1258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4pPr>
    <a:lvl5pPr marL="167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5pPr>
    <a:lvl6pPr marL="2099691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grauem Hintergr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14"/>
          <p:cNvSpPr>
            <a:spLocks noChangeArrowheads="1"/>
          </p:cNvSpPr>
          <p:nvPr userDrawn="1"/>
        </p:nvSpPr>
        <p:spPr bwMode="auto">
          <a:xfrm>
            <a:off x="0" y="0"/>
            <a:ext cx="9900000" cy="1296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1573" tIns="35786" rIns="71573" bIns="35786"/>
          <a:lstStyle/>
          <a:p>
            <a:endParaRPr lang="de-D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2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1296000"/>
            <a:ext cx="9900000" cy="5126400"/>
          </a:xfrm>
          <a:noFill/>
          <a:ln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23" name="Rechteck 14"/>
          <p:cNvSpPr>
            <a:spLocks noChangeArrowheads="1"/>
          </p:cNvSpPr>
          <p:nvPr userDrawn="1"/>
        </p:nvSpPr>
        <p:spPr bwMode="auto">
          <a:xfrm>
            <a:off x="6621463" y="100013"/>
            <a:ext cx="2135187" cy="847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986" tIns="41993" rIns="83986" bIns="41993"/>
          <a:lstStyle/>
          <a:p>
            <a:endParaRPr lang="de-D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24" name="Gruppierung 23"/>
          <p:cNvGrpSpPr/>
          <p:nvPr userDrawn="1"/>
        </p:nvGrpSpPr>
        <p:grpSpPr>
          <a:xfrm>
            <a:off x="0" y="1296000"/>
            <a:ext cx="9900000" cy="144000"/>
            <a:chOff x="0" y="1297450"/>
            <a:chExt cx="9900000" cy="144000"/>
          </a:xfrm>
        </p:grpSpPr>
        <p:pic>
          <p:nvPicPr>
            <p:cNvPr id="25" name="Picture 12"/>
            <p:cNvPicPr preferRelativeResize="0">
              <a:picLocks noChangeArrowheads="1"/>
            </p:cNvPicPr>
            <p:nvPr userDrawn="1"/>
          </p:nvPicPr>
          <p:blipFill rotWithShape="1">
            <a:blip r:embed="rId2"/>
            <a:srcRect/>
            <a:stretch/>
          </p:blipFill>
          <p:spPr bwMode="auto">
            <a:xfrm>
              <a:off x="0" y="1297450"/>
              <a:ext cx="9900000" cy="144000"/>
            </a:xfrm>
            <a:prstGeom prst="rect">
              <a:avLst/>
            </a:prstGeom>
            <a:gradFill flip="none" rotWithShape="1">
              <a:gsLst>
                <a:gs pos="80000">
                  <a:schemeClr val="bg1">
                    <a:alpha val="70000"/>
                  </a:schemeClr>
                </a:gs>
                <a:gs pos="0">
                  <a:srgbClr val="FFFFFF">
                    <a:alpha val="5000"/>
                  </a:srgbClr>
                </a:gs>
              </a:gsLst>
              <a:lin ang="0" scaled="1"/>
              <a:tileRect/>
            </a:gradFill>
            <a:ln>
              <a:noFill/>
            </a:ln>
            <a:extLst/>
          </p:spPr>
        </p:pic>
        <p:grpSp>
          <p:nvGrpSpPr>
            <p:cNvPr id="26" name="Gruppierung 25"/>
            <p:cNvGrpSpPr/>
            <p:nvPr userDrawn="1"/>
          </p:nvGrpSpPr>
          <p:grpSpPr>
            <a:xfrm>
              <a:off x="0" y="1297450"/>
              <a:ext cx="589698" cy="144000"/>
              <a:chOff x="719709" y="1297450"/>
              <a:chExt cx="589698" cy="144000"/>
            </a:xfrm>
          </p:grpSpPr>
          <p:sp>
            <p:nvSpPr>
              <p:cNvPr id="27" name="Rechteck 26"/>
              <p:cNvSpPr/>
              <p:nvPr userDrawn="1"/>
            </p:nvSpPr>
            <p:spPr bwMode="auto">
              <a:xfrm>
                <a:off x="719709" y="1297450"/>
                <a:ext cx="128464" cy="144000"/>
              </a:xfrm>
              <a:prstGeom prst="rect">
                <a:avLst/>
              </a:prstGeom>
              <a:solidFill>
                <a:srgbClr val="234B9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de-DE" sz="24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776165" y="1297450"/>
                <a:ext cx="533242" cy="144000"/>
              </a:xfrm>
              <a:prstGeom prst="parallelogram">
                <a:avLst>
                  <a:gd name="adj" fmla="val 40972"/>
                </a:avLst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de-DE" sz="2400" dirty="0" smtClean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 </a:t>
                </a:r>
                <a:endParaRPr lang="de-DE" sz="24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pic>
        <p:nvPicPr>
          <p:cNvPr id="29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432000"/>
            <a:ext cx="1963333" cy="3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551" y="1843200"/>
            <a:ext cx="8852576" cy="1871555"/>
          </a:xfrm>
        </p:spPr>
        <p:txBody>
          <a:bodyPr anchor="t">
            <a:normAutofit/>
          </a:bodyPr>
          <a:lstStyle>
            <a:lvl1pPr>
              <a:defRPr sz="460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60550" y="2693413"/>
            <a:ext cx="8852577" cy="980039"/>
          </a:xfrm>
        </p:spPr>
        <p:txBody>
          <a:bodyPr>
            <a:normAutofit/>
          </a:bodyPr>
          <a:lstStyle>
            <a:lvl1pPr marL="0" indent="0">
              <a:buNone/>
              <a:defRPr sz="2600" b="0" baseline="0">
                <a:solidFill>
                  <a:srgbClr val="7D7D7D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39" name="Rechteck 14"/>
          <p:cNvSpPr>
            <a:spLocks noChangeArrowheads="1"/>
          </p:cNvSpPr>
          <p:nvPr userDrawn="1"/>
        </p:nvSpPr>
        <p:spPr bwMode="auto">
          <a:xfrm>
            <a:off x="0" y="6408000"/>
            <a:ext cx="9900000" cy="45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986" tIns="41993" rIns="83986" bIns="41993"/>
          <a:lstStyle/>
          <a:p>
            <a:endParaRPr lang="de-D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0551" y="6493935"/>
            <a:ext cx="8852576" cy="2624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de-DE" sz="1600" kern="1200" dirty="0">
                <a:solidFill>
                  <a:srgbClr val="7D7D7D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73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AE56-7EEF-4E25-92C2-45F96A620F8A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B9D2D-BDFC-E34F-B3E5-BF677FD8A5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900000"/>
            <a:ext cx="9900000" cy="5515200"/>
          </a:xfrm>
          <a:solidFill>
            <a:srgbClr val="E6E6E6"/>
          </a:solidFill>
          <a:ln>
            <a:noFill/>
          </a:ln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38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8852576" cy="43719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1291-5E88-4DE8-BC04-C16F1DE9AC26}" type="datetime1">
              <a:rPr lang="hu-HU" smtClean="0"/>
              <a:t>2019.06.12.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 I  Téma</a:t>
            </a:r>
            <a:endParaRPr lang="de-DE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4303-2A52-4192-836D-2D5C0FE463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2188359"/>
            <a:ext cx="8852576" cy="39124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728896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82438-B6A5-430A-88DC-8D5F4C7DCF4E}" type="datetime1">
              <a:rPr lang="hu-HU" smtClean="0"/>
              <a:t>2019.06.12.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 I  Téma</a:t>
            </a:r>
            <a:endParaRPr lang="de-DE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4B52-6C02-4837-A19B-AF7BE213DE6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4204800" cy="437190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728896"/>
            <a:ext cx="4440600" cy="437190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C0282-1283-4EFE-BC53-BC769B6CD8C6}" type="datetime1">
              <a:rPr lang="hu-HU" smtClean="0"/>
              <a:t>2019.06.12.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 I  Téma</a:t>
            </a:r>
            <a:endParaRPr lang="de-DE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46DC-0C15-4D8C-9D23-F09C454DDC1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4204800" cy="21065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728896"/>
            <a:ext cx="4440600" cy="2106000"/>
          </a:xfrm>
        </p:spPr>
        <p:txBody>
          <a:bodyPr/>
          <a:lstStyle>
            <a:lvl1pPr marL="0" indent="0">
              <a:buClr>
                <a:schemeClr val="accent6"/>
              </a:buClr>
              <a:buFontTx/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13"/>
          <p:cNvSpPr>
            <a:spLocks noGrp="1"/>
          </p:cNvSpPr>
          <p:nvPr>
            <p:ph sz="quarter" idx="21"/>
          </p:nvPr>
        </p:nvSpPr>
        <p:spPr>
          <a:xfrm>
            <a:off x="560551" y="3996596"/>
            <a:ext cx="4204800" cy="210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3"/>
          <p:cNvSpPr>
            <a:spLocks noGrp="1"/>
          </p:cNvSpPr>
          <p:nvPr>
            <p:ph sz="quarter" idx="22"/>
          </p:nvPr>
        </p:nvSpPr>
        <p:spPr>
          <a:xfrm>
            <a:off x="4953000" y="3996000"/>
            <a:ext cx="4440600" cy="210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14643-FDD2-4F87-ABC8-7050AFA5211B}" type="datetime1">
              <a:rPr lang="hu-HU" smtClean="0"/>
              <a:t>2019.06.12.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 I  Téma</a:t>
            </a:r>
            <a:endParaRPr lang="de-DE" dirty="0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CE17-CBAB-4AE5-B2CF-8054B742F5B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2188359"/>
            <a:ext cx="4204800" cy="391244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728896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2188359"/>
            <a:ext cx="4458800" cy="391244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0A4E4-6AAF-40F7-87C8-B7F2C01167D9}" type="datetime1">
              <a:rPr lang="hu-HU" smtClean="0"/>
              <a:t>2019.06.12.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 I  Téma</a:t>
            </a:r>
            <a:endParaRPr lang="de-DE" dirty="0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4DBE-6749-41E1-90EB-E6FBCC4C946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2" y="2188359"/>
            <a:ext cx="4206333" cy="39124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2" y="1728896"/>
            <a:ext cx="4218104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954558" y="1305793"/>
            <a:ext cx="4954558" cy="5066479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45922-1AF0-491C-8411-2D66B46FDBC4}" type="datetime1">
              <a:rPr lang="hu-HU" smtClean="0"/>
              <a:t>2019.06.12.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 I  Téma</a:t>
            </a:r>
            <a:endParaRPr lang="de-DE" dirty="0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C496-7574-44FA-87D7-540498B5DB4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444626"/>
            <a:ext cx="8852576" cy="4656174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2427-729B-4899-AA6A-F3CE7A9954FC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4303-2A52-4192-836D-2D5C0FE463E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4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904087"/>
            <a:ext cx="8852576" cy="41966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444625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3365-7696-44CB-B7A8-F1D6858B8B83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4B52-6C02-4837-A19B-AF7BE213DE6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444625"/>
            <a:ext cx="4204800" cy="465613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444625"/>
            <a:ext cx="4440600" cy="465613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FB3E3-D4EB-4BFB-B4E4-03389D2EDD75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46DC-0C15-4D8C-9D23-F09C454DDC1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444625"/>
            <a:ext cx="4204800" cy="22468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444625"/>
            <a:ext cx="4471988" cy="2246304"/>
          </a:xfrm>
        </p:spPr>
        <p:txBody>
          <a:bodyPr/>
          <a:lstStyle>
            <a:lvl1pPr marL="0" indent="0">
              <a:buClr>
                <a:schemeClr val="accent6"/>
              </a:buClr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13"/>
          <p:cNvSpPr>
            <a:spLocks noGrp="1"/>
          </p:cNvSpPr>
          <p:nvPr>
            <p:ph sz="quarter" idx="21"/>
          </p:nvPr>
        </p:nvSpPr>
        <p:spPr>
          <a:xfrm>
            <a:off x="560551" y="3861396"/>
            <a:ext cx="4204800" cy="223936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13"/>
          <p:cNvSpPr>
            <a:spLocks noGrp="1"/>
          </p:cNvSpPr>
          <p:nvPr>
            <p:ph sz="quarter" idx="22"/>
          </p:nvPr>
        </p:nvSpPr>
        <p:spPr>
          <a:xfrm>
            <a:off x="4953000" y="3860800"/>
            <a:ext cx="4471988" cy="223936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9B36-FC6E-4878-B1F7-BF36884BAE8E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CE17-CBAB-4AE5-B2CF-8054B742F5B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0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904087"/>
            <a:ext cx="4204800" cy="41966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444625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9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904087"/>
            <a:ext cx="4458800" cy="41966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74FC0-EE98-46EE-8D1D-ECE286B0CCE2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4DBE-6749-41E1-90EB-E6FBCC4C946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2" y="1904087"/>
            <a:ext cx="4206333" cy="419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2" y="1444625"/>
            <a:ext cx="4218104" cy="445979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954558" y="1444626"/>
            <a:ext cx="4470430" cy="4656138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5CA6-DB1E-41AB-AE3F-199925774410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C496-7574-44FA-87D7-540498B5DB4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957763" y="1904087"/>
            <a:ext cx="4449762" cy="419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4957763" y="1444625"/>
            <a:ext cx="4462214" cy="445979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560388" y="1444626"/>
            <a:ext cx="4223279" cy="4656138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7D24-222B-455F-A0D6-C24D06CE87BA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C496-7574-44FA-87D7-540498B5DB4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2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32EF-78AB-4437-B321-0D7D15DC37DD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2CF7-272A-487E-A67D-10530ABE348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2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561975" y="6454800"/>
            <a:ext cx="1666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57263">
              <a:spcBef>
                <a:spcPct val="50000"/>
              </a:spcBef>
              <a:defRPr/>
            </a:pPr>
            <a:r>
              <a:rPr lang="de-DE" sz="8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Rail</a:t>
            </a:r>
            <a:r>
              <a:rPr lang="de-DE" sz="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Cargo </a:t>
            </a:r>
            <a:r>
              <a:rPr lang="de-DE" sz="8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Hungaria</a:t>
            </a:r>
            <a:endParaRPr lang="de-DE" sz="8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440000"/>
            <a:ext cx="8853487" cy="46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7907338" y="6454800"/>
            <a:ext cx="647700" cy="263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D411EA93-4E74-4C80-BF11-2A9999C79638}" type="datetime1">
              <a:rPr lang="hu-HU" smtClean="0">
                <a:solidFill>
                  <a:srgbClr val="000000"/>
                </a:solidFill>
              </a:rPr>
              <a:t>2019.06.12.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 bwMode="auto">
          <a:xfrm>
            <a:off x="2554288" y="6454800"/>
            <a:ext cx="4494212" cy="361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hu-HU" smtClean="0">
                <a:solidFill>
                  <a:srgbClr val="000000"/>
                </a:solidFill>
              </a:rPr>
              <a:t>Szerző   I  Téma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3350" y="6454800"/>
            <a:ext cx="388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8623BAD-E396-4B52-B081-EE3B5778BD2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560388" y="262800"/>
            <a:ext cx="5865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0" y="900000"/>
            <a:ext cx="9900000" cy="90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tx1">
                  <a:alpha val="5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Grafik 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295200"/>
            <a:ext cx="1178001" cy="216000"/>
          </a:xfrm>
          <a:prstGeom prst="rect">
            <a:avLst/>
          </a:prstGeom>
        </p:spPr>
      </p:pic>
      <p:cxnSp>
        <p:nvCxnSpPr>
          <p:cNvPr id="13" name="Gerade Verbindung 10"/>
          <p:cNvCxnSpPr>
            <a:cxnSpLocks noChangeShapeType="1"/>
          </p:cNvCxnSpPr>
          <p:nvPr userDrawn="1"/>
        </p:nvCxnSpPr>
        <p:spPr bwMode="auto">
          <a:xfrm>
            <a:off x="0" y="6408000"/>
            <a:ext cx="9900000" cy="0"/>
          </a:xfrm>
          <a:prstGeom prst="line">
            <a:avLst/>
          </a:prstGeom>
          <a:noFill/>
          <a:ln w="12700">
            <a:solidFill>
              <a:srgbClr val="C1C1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6167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6" r:id="rId11"/>
    <p:sldLayoutId id="2147483655" r:id="rId12"/>
    <p:sldLayoutId id="2147483654" r:id="rId13"/>
    <p:sldLayoutId id="2147483653" r:id="rId14"/>
    <p:sldLayoutId id="2147483652" r:id="rId15"/>
    <p:sldLayoutId id="2147483651" r:id="rId16"/>
  </p:sldLayoutIdLst>
  <p:hf hdr="0" ftr="0" dt="0"/>
  <p:txStyles>
    <p:titleStyle>
      <a:lvl1pPr algn="l" defTabSz="931863" rtl="0" eaLnBrk="1" fontAlgn="base" hangingPunct="1">
        <a:spcBef>
          <a:spcPct val="0"/>
        </a:spcBef>
        <a:spcAft>
          <a:spcPct val="0"/>
        </a:spcAft>
        <a:defRPr sz="1900" b="0">
          <a:solidFill>
            <a:schemeClr val="bg2"/>
          </a:solidFill>
          <a:latin typeface="+mj-lt"/>
          <a:ea typeface="Geneva" charset="0"/>
          <a:cs typeface="Geneva" charset="0"/>
        </a:defRPr>
      </a:lvl1pPr>
      <a:lvl2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2pPr>
      <a:lvl3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3pPr>
      <a:lvl4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4pPr>
      <a:lvl5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5pPr>
      <a:lvl6pPr marL="419938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6pPr>
      <a:lvl7pPr marL="839876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7pPr>
      <a:lvl8pPr marL="1259815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8pPr>
      <a:lvl9pPr marL="1679753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931863" rtl="0" eaLnBrk="1" fontAlgn="base" hangingPunct="1">
        <a:spcBef>
          <a:spcPts val="925"/>
        </a:spcBef>
        <a:spcAft>
          <a:spcPct val="0"/>
        </a:spcAft>
        <a:buClr>
          <a:schemeClr val="accent6"/>
        </a:buClr>
        <a:buFontTx/>
        <a:buNone/>
        <a:defRPr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260350" indent="-260350" algn="l" defTabSz="931863" rtl="0" eaLnBrk="1" fontAlgn="base" hangingPunct="1">
        <a:spcBef>
          <a:spcPts val="13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2pPr>
      <a:lvl3pPr marL="560388" indent="-296863" algn="l" defTabSz="9318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3pPr>
      <a:lvl4pPr marL="835025" indent="-279400" algn="l" defTabSz="931863" rtl="0" eaLnBrk="1" fontAlgn="base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4pPr>
      <a:lvl5pPr marL="1123950" indent="-273050" algn="l" defTabSz="931863" rtl="0" eaLnBrk="1" fontAlgn="base" hangingPunct="1">
        <a:spcBef>
          <a:spcPct val="20000"/>
        </a:spcBef>
        <a:spcAft>
          <a:spcPct val="0"/>
        </a:spcAft>
        <a:buClr>
          <a:srgbClr val="909090"/>
        </a:buClr>
        <a:buSzPct val="100000"/>
        <a:buChar char="-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5pPr>
      <a:lvl6pPr marL="2521088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41026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60964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780902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54" t="10754"/>
          <a:stretch/>
        </p:blipFill>
        <p:spPr>
          <a:xfrm>
            <a:off x="0" y="1296000"/>
            <a:ext cx="9907200" cy="51264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Rail Cargo Hungaria Zrt.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XI. Bajai Gabona Partnerség </a:t>
            </a:r>
            <a:r>
              <a:rPr lang="hu-HU" dirty="0" smtClean="0"/>
              <a:t>Találkozó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Körös Norbert, az Igazgatóság tagja, CEO </a:t>
            </a:r>
            <a:endParaRPr lang="de-DE" dirty="0"/>
          </a:p>
        </p:txBody>
      </p:sp>
      <p:grpSp>
        <p:nvGrpSpPr>
          <p:cNvPr id="9" name="Gruppierung 8"/>
          <p:cNvGrpSpPr/>
          <p:nvPr/>
        </p:nvGrpSpPr>
        <p:grpSpPr>
          <a:xfrm>
            <a:off x="0" y="1296000"/>
            <a:ext cx="9900000" cy="144000"/>
            <a:chOff x="0" y="1297450"/>
            <a:chExt cx="9900000" cy="144000"/>
          </a:xfrm>
        </p:grpSpPr>
        <p:pic>
          <p:nvPicPr>
            <p:cNvPr id="10" name="Picture 12"/>
            <p:cNvPicPr preferRelativeResize="0">
              <a:picLocks noChangeArrowheads="1"/>
            </p:cNvPicPr>
            <p:nvPr userDrawn="1"/>
          </p:nvPicPr>
          <p:blipFill rotWithShape="1">
            <a:blip r:embed="rId3"/>
            <a:srcRect/>
            <a:stretch/>
          </p:blipFill>
          <p:spPr bwMode="auto">
            <a:xfrm>
              <a:off x="0" y="1297450"/>
              <a:ext cx="9900000" cy="144000"/>
            </a:xfrm>
            <a:prstGeom prst="rect">
              <a:avLst/>
            </a:prstGeom>
            <a:gradFill flip="none" rotWithShape="1">
              <a:gsLst>
                <a:gs pos="80000">
                  <a:schemeClr val="bg1">
                    <a:alpha val="70000"/>
                  </a:schemeClr>
                </a:gs>
                <a:gs pos="0">
                  <a:srgbClr val="FFFFFF">
                    <a:alpha val="5000"/>
                  </a:srgbClr>
                </a:gs>
              </a:gsLst>
              <a:lin ang="0" scaled="1"/>
              <a:tileRect/>
            </a:gradFill>
            <a:ln>
              <a:noFill/>
            </a:ln>
            <a:extLst/>
          </p:spPr>
        </p:pic>
        <p:grpSp>
          <p:nvGrpSpPr>
            <p:cNvPr id="11" name="Gruppierung 10"/>
            <p:cNvGrpSpPr/>
            <p:nvPr userDrawn="1"/>
          </p:nvGrpSpPr>
          <p:grpSpPr>
            <a:xfrm>
              <a:off x="0" y="1297450"/>
              <a:ext cx="589698" cy="144000"/>
              <a:chOff x="719709" y="1297450"/>
              <a:chExt cx="589698" cy="144000"/>
            </a:xfrm>
          </p:grpSpPr>
          <p:sp>
            <p:nvSpPr>
              <p:cNvPr id="12" name="Rechteck 11"/>
              <p:cNvSpPr/>
              <p:nvPr userDrawn="1"/>
            </p:nvSpPr>
            <p:spPr bwMode="auto">
              <a:xfrm>
                <a:off x="719709" y="1297450"/>
                <a:ext cx="128464" cy="144000"/>
              </a:xfrm>
              <a:prstGeom prst="rect">
                <a:avLst/>
              </a:prstGeom>
              <a:solidFill>
                <a:srgbClr val="234B9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de-DE" sz="240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776165" y="1297450"/>
                <a:ext cx="533242" cy="144000"/>
              </a:xfrm>
              <a:prstGeom prst="parallelogram">
                <a:avLst>
                  <a:gd name="adj" fmla="val 40972"/>
                </a:avLst>
              </a:prstGeom>
              <a:solidFill>
                <a:srgbClr val="234B9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de-DE" sz="2400" dirty="0" smtClean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 </a:t>
                </a:r>
                <a:endParaRPr lang="de-DE" sz="24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94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Geneva"/>
                <a:cs typeface="Geneva"/>
              </a:rPr>
              <a:t>A Rail Cargo Hungaria számokban</a:t>
            </a:r>
            <a:endParaRPr altLang="hu-HU" smtClean="0">
              <a:ea typeface="Geneva"/>
              <a:cs typeface="Geneva"/>
            </a:endParaRPr>
          </a:p>
        </p:txBody>
      </p:sp>
      <p:sp>
        <p:nvSpPr>
          <p:cNvPr id="15365" name="Dia számának helye 2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4F66E10-E301-4768-A75D-9511516264F2}" type="slidenum">
              <a:rPr lang="de-DE" altLang="hu-HU" smtClean="0">
                <a:ea typeface="ＭＳ Ｐゴシック" pitchFamily="34" charset="-128"/>
              </a:rPr>
              <a:pPr/>
              <a:t>2</a:t>
            </a:fld>
            <a:endParaRPr lang="de-DE" altLang="hu-HU" smtClean="0">
              <a:ea typeface="ＭＳ Ｐゴシック" pitchFamily="34" charset="-128"/>
            </a:endParaRPr>
          </a:p>
        </p:txBody>
      </p:sp>
      <p:grpSp>
        <p:nvGrpSpPr>
          <p:cNvPr id="15363" name="Gruppieren 2"/>
          <p:cNvGrpSpPr>
            <a:grpSpLocks/>
          </p:cNvGrpSpPr>
          <p:nvPr/>
        </p:nvGrpSpPr>
        <p:grpSpPr bwMode="auto">
          <a:xfrm>
            <a:off x="300093" y="1259340"/>
            <a:ext cx="9341120" cy="4440069"/>
            <a:chOff x="559986" y="1441450"/>
            <a:chExt cx="8813864" cy="3182952"/>
          </a:xfrm>
        </p:grpSpPr>
        <p:grpSp>
          <p:nvGrpSpPr>
            <p:cNvPr id="15367" name="Gruppierung 5"/>
            <p:cNvGrpSpPr>
              <a:grpSpLocks/>
            </p:cNvGrpSpPr>
            <p:nvPr/>
          </p:nvGrpSpPr>
          <p:grpSpPr bwMode="auto">
            <a:xfrm>
              <a:off x="559986" y="1441450"/>
              <a:ext cx="8249538" cy="3182952"/>
              <a:chOff x="559986" y="1728787"/>
              <a:chExt cx="8293502" cy="3890248"/>
            </a:xfrm>
          </p:grpSpPr>
          <p:grpSp>
            <p:nvGrpSpPr>
              <p:cNvPr id="15371" name="Gruppierung 6"/>
              <p:cNvGrpSpPr>
                <a:grpSpLocks/>
              </p:cNvGrpSpPr>
              <p:nvPr/>
            </p:nvGrpSpPr>
            <p:grpSpPr bwMode="auto">
              <a:xfrm>
                <a:off x="2064936" y="3716223"/>
                <a:ext cx="4872238" cy="909089"/>
                <a:chOff x="602321" y="3515708"/>
                <a:chExt cx="4955350" cy="789367"/>
              </a:xfrm>
            </p:grpSpPr>
            <p:sp>
              <p:nvSpPr>
                <p:cNvPr id="2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97350" y="3515649"/>
                  <a:ext cx="2433945" cy="789459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>
                      <a:solidFill>
                        <a:srgbClr val="464847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hu-HU" sz="1800" dirty="0" smtClean="0">
                      <a:solidFill>
                        <a:schemeClr val="bg1"/>
                      </a:solidFill>
                    </a:rPr>
                    <a:t>33</a:t>
                  </a:r>
                  <a:endParaRPr lang="de-DE" sz="1800" dirty="0">
                    <a:solidFill>
                      <a:schemeClr val="bg1"/>
                    </a:solidFill>
                  </a:endParaRPr>
                </a:p>
                <a:p>
                  <a:pPr>
                    <a:defRPr/>
                  </a:pPr>
                  <a:r>
                    <a:rPr lang="hu-HU" sz="1800" dirty="0">
                      <a:solidFill>
                        <a:schemeClr val="bg1"/>
                      </a:solidFill>
                    </a:rPr>
                    <a:t>Taurus mozdony</a:t>
                  </a:r>
                  <a:endParaRPr lang="de-DE" sz="1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27802" y="3515649"/>
                  <a:ext cx="2429688" cy="789459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>
                      <a:solidFill>
                        <a:srgbClr val="464847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hu-HU" sz="1800" dirty="0">
                      <a:solidFill>
                        <a:schemeClr val="tx2"/>
                      </a:solidFill>
                    </a:rPr>
                    <a:t>9000</a:t>
                  </a:r>
                  <a:endParaRPr lang="de-AT" sz="1800" dirty="0">
                    <a:solidFill>
                      <a:schemeClr val="tx2"/>
                    </a:solidFill>
                  </a:endParaRPr>
                </a:p>
                <a:p>
                  <a:pPr>
                    <a:defRPr/>
                  </a:pPr>
                  <a:r>
                    <a:rPr lang="hu-HU" sz="1800" dirty="0">
                      <a:solidFill>
                        <a:schemeClr val="tx2"/>
                      </a:solidFill>
                    </a:rPr>
                    <a:t>saját teherkocsi</a:t>
                  </a:r>
                  <a:endParaRPr lang="de-AT" sz="18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5372" name="Gruppierung 7"/>
              <p:cNvGrpSpPr>
                <a:grpSpLocks/>
              </p:cNvGrpSpPr>
              <p:nvPr/>
            </p:nvGrpSpPr>
            <p:grpSpPr bwMode="auto">
              <a:xfrm>
                <a:off x="559986" y="1728787"/>
                <a:ext cx="7346749" cy="909090"/>
                <a:chOff x="559986" y="1728787"/>
                <a:chExt cx="7346749" cy="893381"/>
              </a:xfrm>
            </p:grpSpPr>
            <p:sp>
              <p:nvSpPr>
                <p:cNvPr id="2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519263" y="1728787"/>
                  <a:ext cx="2387542" cy="893485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>
                      <a:solidFill>
                        <a:schemeClr val="bg1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hu-HU" sz="1800" dirty="0">
                      <a:solidFill>
                        <a:schemeClr val="tx2"/>
                      </a:solidFill>
                    </a:rPr>
                    <a:t>700</a:t>
                  </a:r>
                  <a:endParaRPr lang="de-DE" sz="1800" dirty="0">
                    <a:solidFill>
                      <a:schemeClr val="tx2"/>
                    </a:solidFill>
                  </a:endParaRPr>
                </a:p>
                <a:p>
                  <a:pPr>
                    <a:defRPr/>
                  </a:pPr>
                  <a:r>
                    <a:rPr lang="hu-HU" sz="1800" dirty="0">
                      <a:solidFill>
                        <a:schemeClr val="tx2"/>
                      </a:solidFill>
                    </a:rPr>
                    <a:t>kiszolgálási hely </a:t>
                  </a:r>
                  <a:endParaRPr lang="de-DE" sz="18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59986" y="1728787"/>
                  <a:ext cx="2387542" cy="893485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>
                      <a:solidFill>
                        <a:schemeClr val="bg1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hu-HU" sz="1800" dirty="0" smtClean="0"/>
                    <a:t>1891</a:t>
                  </a:r>
                  <a:endParaRPr lang="de-DE" sz="1800" dirty="0"/>
                </a:p>
                <a:p>
                  <a:pPr>
                    <a:defRPr/>
                  </a:pPr>
                  <a:r>
                    <a:rPr lang="hu-HU" sz="1800" dirty="0"/>
                    <a:t>Munkavállaló</a:t>
                  </a:r>
                  <a:endParaRPr lang="de-DE" sz="1800" dirty="0"/>
                </a:p>
              </p:txBody>
            </p:sp>
          </p:grpSp>
          <p:grpSp>
            <p:nvGrpSpPr>
              <p:cNvPr id="15373" name="Gruppierung 8"/>
              <p:cNvGrpSpPr>
                <a:grpSpLocks/>
              </p:cNvGrpSpPr>
              <p:nvPr/>
            </p:nvGrpSpPr>
            <p:grpSpPr bwMode="auto">
              <a:xfrm>
                <a:off x="1506740" y="2722505"/>
                <a:ext cx="7346748" cy="909089"/>
                <a:chOff x="602321" y="2622248"/>
                <a:chExt cx="7472070" cy="789367"/>
              </a:xfrm>
            </p:grpSpPr>
            <p:sp>
              <p:nvSpPr>
                <p:cNvPr id="1537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128851" y="2622248"/>
                  <a:ext cx="2428820" cy="78936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6000" tIns="36000" rIns="36000" bIns="36000" anchor="ctr" anchorCtr="1"/>
                <a:lstStyle/>
                <a:p>
                  <a:pPr algn="ctr"/>
                  <a:r>
                    <a:rPr lang="hu-HU" altLang="hu-HU" sz="1800" dirty="0" smtClean="0">
                      <a:solidFill>
                        <a:schemeClr val="bg1"/>
                      </a:solidFill>
                    </a:rPr>
                    <a:t>6050</a:t>
                  </a:r>
                  <a:r>
                    <a:rPr lang="de-DE" altLang="hu-HU" sz="18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hu-HU" altLang="hu-HU" sz="1800" dirty="0" smtClean="0">
                      <a:solidFill>
                        <a:schemeClr val="bg1"/>
                      </a:solidFill>
                    </a:rPr>
                    <a:t>millió árutonna-kilométer</a:t>
                  </a:r>
                  <a:endParaRPr lang="de-DE" altLang="hu-HU" sz="1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645515" y="2622218"/>
                  <a:ext cx="2428269" cy="789459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1">
                  <a:normAutofit/>
                </a:bodyPr>
                <a:lstStyle>
                  <a:defPPr>
                    <a:defRPr lang="de-DE"/>
                  </a:defPPr>
                  <a:lvl1pPr algn="ctr">
                    <a:defRPr>
                      <a:solidFill>
                        <a:srgbClr val="464847"/>
                      </a:solidFill>
                    </a:defRPr>
                  </a:lvl1pPr>
                </a:lstStyle>
                <a:p>
                  <a:pPr>
                    <a:defRPr/>
                  </a:pPr>
                  <a:r>
                    <a:rPr lang="hu-HU" sz="1800" dirty="0" smtClean="0">
                      <a:solidFill>
                        <a:srgbClr val="FFFFFF"/>
                      </a:solidFill>
                    </a:rPr>
                    <a:t>9,220 </a:t>
                  </a:r>
                  <a:r>
                    <a:rPr lang="hu-HU" sz="1800" dirty="0">
                      <a:solidFill>
                        <a:srgbClr val="FFFFFF"/>
                      </a:solidFill>
                    </a:rPr>
                    <a:t>millió</a:t>
                  </a:r>
                  <a:r>
                    <a:rPr lang="de-AT" sz="1800" dirty="0">
                      <a:solidFill>
                        <a:srgbClr val="FFFFFF"/>
                      </a:solidFill>
                    </a:rPr>
                    <a:t> </a:t>
                  </a:r>
                </a:p>
                <a:p>
                  <a:pPr>
                    <a:defRPr/>
                  </a:pPr>
                  <a:r>
                    <a:rPr lang="hu-HU" sz="1800" dirty="0">
                      <a:solidFill>
                        <a:srgbClr val="FFFFFF"/>
                      </a:solidFill>
                    </a:rPr>
                    <a:t>vonatkilométer</a:t>
                  </a:r>
                  <a:endParaRPr lang="de-DE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02321" y="2622248"/>
                  <a:ext cx="2428820" cy="789367"/>
                </a:xfrm>
                <a:prstGeom prst="rect">
                  <a:avLst/>
                </a:prstGeom>
                <a:solidFill>
                  <a:srgbClr val="E7E4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6000" tIns="36000" rIns="36000" bIns="36000" anchor="ctr" anchorCtr="1"/>
                <a:lstStyle/>
                <a:p>
                  <a:pPr algn="ctr"/>
                  <a:r>
                    <a:rPr lang="hu-HU" altLang="hu-HU" sz="1800" dirty="0" smtClean="0">
                      <a:solidFill>
                        <a:schemeClr val="tx2"/>
                      </a:solidFill>
                    </a:rPr>
                    <a:t>32 </a:t>
                  </a:r>
                  <a:r>
                    <a:rPr lang="hu-HU" altLang="hu-HU" sz="1800" dirty="0">
                      <a:solidFill>
                        <a:schemeClr val="tx2"/>
                      </a:solidFill>
                    </a:rPr>
                    <a:t>millió tonna elfuvarozott áru</a:t>
                  </a:r>
                  <a:endParaRPr lang="de-DE" altLang="hu-HU" sz="18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5049011" y="4709840"/>
                <a:ext cx="3272229" cy="909195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 anchor="ctr" anchorCtr="1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hu-HU" sz="1800" dirty="0">
                    <a:solidFill>
                      <a:schemeClr val="bg1"/>
                    </a:solidFill>
                  </a:rPr>
                  <a:t>65%</a:t>
                </a:r>
                <a:endParaRPr lang="de-AT" sz="1800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hu-HU" sz="1800" dirty="0">
                    <a:solidFill>
                      <a:schemeClr val="bg1"/>
                    </a:solidFill>
                  </a:rPr>
                  <a:t>piaci részesedés Magyarországon</a:t>
                </a:r>
                <a:endParaRPr lang="de-AT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536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0" t="50000" r="18823" b="29752"/>
            <a:stretch>
              <a:fillRect/>
            </a:stretch>
          </p:blipFill>
          <p:spPr bwMode="auto">
            <a:xfrm>
              <a:off x="979895" y="3880595"/>
              <a:ext cx="3973105" cy="743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9" t="25494" r="6039" b="33188"/>
            <a:stretch>
              <a:fillRect/>
            </a:stretch>
          </p:blipFill>
          <p:spPr bwMode="auto">
            <a:xfrm>
              <a:off x="6999704" y="3068960"/>
              <a:ext cx="2374146" cy="743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34" b="4375"/>
            <a:stretch>
              <a:fillRect/>
            </a:stretch>
          </p:blipFill>
          <p:spPr bwMode="auto">
            <a:xfrm>
              <a:off x="3026815" y="1444144"/>
              <a:ext cx="2374148" cy="742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364" name="Szövegdoboz 1"/>
          <p:cNvSpPr txBox="1">
            <a:spLocks noChangeArrowheads="1"/>
          </p:cNvSpPr>
          <p:nvPr/>
        </p:nvSpPr>
        <p:spPr bwMode="auto">
          <a:xfrm>
            <a:off x="300093" y="6105275"/>
            <a:ext cx="2256579" cy="2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9" tIns="41985" rIns="83969" bIns="41985">
            <a:spAutoFit/>
          </a:bodyPr>
          <a:lstStyle/>
          <a:p>
            <a:r>
              <a:rPr lang="hu-HU" altLang="hu-HU" sz="1000" i="1" dirty="0" smtClean="0"/>
              <a:t>2018.12.31-i </a:t>
            </a:r>
            <a:r>
              <a:rPr lang="hu-HU" altLang="hu-HU" sz="1000" i="1" dirty="0"/>
              <a:t>állapot</a:t>
            </a:r>
          </a:p>
        </p:txBody>
      </p:sp>
    </p:spTree>
    <p:extLst>
      <p:ext uri="{BB962C8B-B14F-4D97-AF65-F5344CB8AC3E}">
        <p14:creationId xmlns:p14="http://schemas.microsoft.com/office/powerpoint/2010/main" val="11092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 gabonaexportja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7" name="Lekerekített téglalap 6"/>
          <p:cNvSpPr/>
          <p:nvPr/>
        </p:nvSpPr>
        <p:spPr>
          <a:xfrm>
            <a:off x="2281952" y="5466119"/>
            <a:ext cx="2590999" cy="83127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Roboto Slab" panose="020B0604020202020204" charset="0"/>
                <a:ea typeface="Roboto Slab" panose="020B0604020202020204" charset="0"/>
              </a:rPr>
              <a:t>Gabonaexport mennyisége:</a:t>
            </a:r>
          </a:p>
          <a:p>
            <a:pPr algn="ctr"/>
            <a:r>
              <a:rPr lang="hu-HU" sz="1600" dirty="0">
                <a:latin typeface="Roboto Slab" panose="020B0604020202020204" charset="0"/>
                <a:ea typeface="Roboto Slab" panose="020B0604020202020204" charset="0"/>
              </a:rPr>
              <a:t>5-8 millió t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5704130" y="5466119"/>
            <a:ext cx="2569439" cy="83127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Roboto Slab" panose="020B0604020202020204" charset="0"/>
                <a:ea typeface="Roboto Slab" panose="020B0604020202020204" charset="0"/>
              </a:rPr>
              <a:t>Gabonaexport értéke:</a:t>
            </a:r>
          </a:p>
          <a:p>
            <a:pPr algn="ctr"/>
            <a:r>
              <a:rPr lang="hu-HU" sz="1600" dirty="0">
                <a:latin typeface="Roboto Slab" panose="020B0604020202020204" charset="0"/>
                <a:ea typeface="Roboto Slab" panose="020B0604020202020204" charset="0"/>
              </a:rPr>
              <a:t>414 milliárd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2304" y="6181975"/>
            <a:ext cx="22696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latin typeface="Roboto Slab" panose="020B0604020202020204" charset="0"/>
                <a:ea typeface="Roboto Slab" panose="020B0604020202020204" charset="0"/>
              </a:rPr>
              <a:t>Forrás: Agrárgazdasági Kutató Intézet</a:t>
            </a:r>
            <a:endParaRPr lang="hu-HU" sz="9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0" y="1134225"/>
            <a:ext cx="8045639" cy="41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 gabonaexportja 2017-ben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4" name="Szövegdoboz 13"/>
          <p:cNvSpPr txBox="1"/>
          <p:nvPr/>
        </p:nvSpPr>
        <p:spPr>
          <a:xfrm>
            <a:off x="12304" y="6181975"/>
            <a:ext cx="22696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latin typeface="Roboto Slab" panose="020B0604020202020204" charset="0"/>
                <a:ea typeface="Roboto Slab" panose="020B0604020202020204" charset="0"/>
              </a:rPr>
              <a:t>Forrás: Agrárgazdasági Kutató Intézet</a:t>
            </a:r>
            <a:endParaRPr lang="hu-HU" sz="9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93070"/>
              </p:ext>
            </p:extLst>
          </p:nvPr>
        </p:nvGraphicFramePr>
        <p:xfrm>
          <a:off x="368489" y="1200554"/>
          <a:ext cx="9144000" cy="4858591"/>
        </p:xfrm>
        <a:graphic>
          <a:graphicData uri="http://schemas.openxmlformats.org/drawingml/2006/table">
            <a:tbl>
              <a:tblPr firstRow="1" lastRow="1">
                <a:tableStyleId>{F5AB1C69-6EDB-4FF4-983F-18BD219EF322}</a:tableStyleId>
              </a:tblPr>
              <a:tblGrid>
                <a:gridCol w="1352281">
                  <a:extLst>
                    <a:ext uri="{9D8B030D-6E8A-4147-A177-3AD203B41FA5}">
                      <a16:colId xmlns:a16="http://schemas.microsoft.com/office/drawing/2014/main" xmlns="" val="3191641444"/>
                    </a:ext>
                  </a:extLst>
                </a:gridCol>
                <a:gridCol w="3348507">
                  <a:extLst>
                    <a:ext uri="{9D8B030D-6E8A-4147-A177-3AD203B41FA5}">
                      <a16:colId xmlns:a16="http://schemas.microsoft.com/office/drawing/2014/main" xmlns="" val="3834804283"/>
                    </a:ext>
                  </a:extLst>
                </a:gridCol>
                <a:gridCol w="2221606">
                  <a:extLst>
                    <a:ext uri="{9D8B030D-6E8A-4147-A177-3AD203B41FA5}">
                      <a16:colId xmlns:a16="http://schemas.microsoft.com/office/drawing/2014/main" xmlns="" val="1833751190"/>
                    </a:ext>
                  </a:extLst>
                </a:gridCol>
                <a:gridCol w="2221606">
                  <a:extLst>
                    <a:ext uri="{9D8B030D-6E8A-4147-A177-3AD203B41FA5}">
                      <a16:colId xmlns:a16="http://schemas.microsoft.com/office/drawing/2014/main" xmlns="" val="4067482536"/>
                    </a:ext>
                  </a:extLst>
                </a:gridCol>
              </a:tblGrid>
              <a:tr h="3693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r</a:t>
                      </a:r>
                      <a:r>
                        <a:rPr lang="hu-HU" sz="1800" b="1" u="none" strike="noStrike" dirty="0" smtClean="0">
                          <a:effectLst/>
                        </a:rPr>
                        <a:t>angsor</a:t>
                      </a:r>
                      <a:endParaRPr lang="hu-HU" sz="1800" b="1" i="0" u="none" strike="noStrike" dirty="0">
                        <a:solidFill>
                          <a:srgbClr val="FFFFFF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o</a:t>
                      </a:r>
                      <a:r>
                        <a:rPr lang="hu-HU" sz="1800" b="1" u="none" strike="noStrike" dirty="0" smtClean="0">
                          <a:effectLst/>
                        </a:rPr>
                        <a:t>rszágok</a:t>
                      </a:r>
                      <a:endParaRPr lang="hu-HU" sz="1800" b="1" i="0" u="none" strike="noStrike" dirty="0">
                        <a:solidFill>
                          <a:srgbClr val="FFFFFF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tonna</a:t>
                      </a:r>
                      <a:endParaRPr lang="hu-HU" sz="1800" b="1" i="0" u="none" strike="noStrike" dirty="0">
                        <a:solidFill>
                          <a:srgbClr val="FFFFFF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százalék</a:t>
                      </a:r>
                      <a:endParaRPr lang="hu-HU" sz="1800" b="1" i="0" u="none" strike="noStrike" dirty="0">
                        <a:solidFill>
                          <a:srgbClr val="FFFFFF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96304279"/>
                  </a:ext>
                </a:extLst>
              </a:tr>
              <a:tr h="426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Olaszország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3 083 379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37,41%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799468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Románia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1 341 894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16,28%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44010890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3.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Ausztria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1 135 834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13,78%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57166630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Németország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762 183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9,25%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8997858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5.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Hollandia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477 870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5,80%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71775868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6.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Szlovénia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207 362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2,52%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50027689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7.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Lengyelország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194 586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2,36%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79540305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8.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Bosznia-Hercegovina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189 430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2,30%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18605583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9.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Horvátország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180 624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2,19%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61604781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10.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Szlovákia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172 592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2,09%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7908876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11.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Egyéb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497 004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6,03%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84979880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algn="ctr" fontAlgn="b"/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smtClean="0">
                          <a:effectLst/>
                        </a:rPr>
                        <a:t>Összesen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8 242 757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100,00%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Slab" panose="020B0604020202020204" charset="0"/>
                        <a:ea typeface="Roboto Slab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8613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0" y="0"/>
            <a:ext cx="277649" cy="519004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0388" y="262800"/>
            <a:ext cx="5865812" cy="522288"/>
          </a:xfrm>
        </p:spPr>
        <p:txBody>
          <a:bodyPr/>
          <a:lstStyle/>
          <a:p>
            <a:r>
              <a:rPr lang="hu-HU" dirty="0" smtClean="0"/>
              <a:t>Biztos piacok</a:t>
            </a:r>
            <a:endParaRPr lang="hu-HU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9023350" y="6430963"/>
            <a:ext cx="388938" cy="263525"/>
          </a:xfrm>
        </p:spPr>
        <p:txBody>
          <a:bodyPr/>
          <a:lstStyle/>
          <a:p>
            <a:pPr>
              <a:defRPr/>
            </a:pPr>
            <a:fld id="{A43131FF-AF45-4EC3-9F53-DC8330B51E8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gray">
          <a:xfrm>
            <a:off x="3648820" y="2056710"/>
            <a:ext cx="539136" cy="62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12738" indent="-312738" algn="l" defTabSz="931863" rtl="0" eaLnBrk="0" fontAlgn="base" hangingPunct="0">
              <a:spcBef>
                <a:spcPts val="925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260350" indent="-260350" algn="l" defTabSz="931863" rtl="0" eaLnBrk="0" fontAlgn="base" hangingPunct="0">
              <a:spcBef>
                <a:spcPts val="13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2pPr>
            <a:lvl3pPr marL="560388" indent="-296863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3pPr>
            <a:lvl4pPr marL="835025" indent="-279400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4pPr>
            <a:lvl5pPr marL="1123950" indent="-273050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090"/>
              </a:buClr>
              <a:buSzPct val="100000"/>
              <a:buChar char="-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5pPr>
            <a:lvl6pPr marL="2521088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1026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60964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780902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4700" b="1" smtClean="0">
                <a:solidFill>
                  <a:schemeClr val="bg1"/>
                </a:solidFill>
              </a:rPr>
              <a:t>1</a:t>
            </a:r>
            <a:endParaRPr lang="en-US" sz="4700" b="1">
              <a:solidFill>
                <a:schemeClr val="bg1"/>
              </a:solidFill>
            </a:endParaRPr>
          </a:p>
        </p:txBody>
      </p:sp>
      <p:sp>
        <p:nvSpPr>
          <p:cNvPr id="22" name="Rectangle 22"/>
          <p:cNvSpPr txBox="1">
            <a:spLocks noChangeArrowheads="1"/>
          </p:cNvSpPr>
          <p:nvPr/>
        </p:nvSpPr>
        <p:spPr bwMode="gray">
          <a:xfrm>
            <a:off x="3648820" y="3664878"/>
            <a:ext cx="539136" cy="62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12738" indent="-312738" algn="l" defTabSz="931863" rtl="0" eaLnBrk="0" fontAlgn="base" hangingPunct="0">
              <a:spcBef>
                <a:spcPts val="925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260350" indent="-260350" algn="l" defTabSz="931863" rtl="0" eaLnBrk="0" fontAlgn="base" hangingPunct="0">
              <a:spcBef>
                <a:spcPts val="13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2pPr>
            <a:lvl3pPr marL="560388" indent="-296863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3pPr>
            <a:lvl4pPr marL="835025" indent="-279400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4pPr>
            <a:lvl5pPr marL="1123950" indent="-273050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090"/>
              </a:buClr>
              <a:buSzPct val="100000"/>
              <a:buChar char="-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5pPr>
            <a:lvl6pPr marL="2521088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1026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60964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780902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4700" b="1" dirty="0" smtClean="0">
                <a:solidFill>
                  <a:schemeClr val="bg1"/>
                </a:solidFill>
              </a:rPr>
              <a:t>2</a:t>
            </a:r>
            <a:endParaRPr lang="en-US" sz="4700" b="1" dirty="0">
              <a:solidFill>
                <a:schemeClr val="bg1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147935" y="4736519"/>
            <a:ext cx="7700790" cy="1391325"/>
            <a:chOff x="1100310" y="4785380"/>
            <a:chExt cx="7700790" cy="125158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gray">
            <a:xfrm>
              <a:off x="1116403" y="4786788"/>
              <a:ext cx="7684697" cy="125017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>
              <a:off x="1100310" y="4785380"/>
              <a:ext cx="685990" cy="1251580"/>
            </a:xfrm>
            <a:prstGeom prst="homePlate">
              <a:avLst>
                <a:gd name="adj" fmla="val 26454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9" name="Rectangle 4"/>
            <p:cNvSpPr txBox="1">
              <a:spLocks noChangeArrowheads="1"/>
            </p:cNvSpPr>
            <p:nvPr/>
          </p:nvSpPr>
          <p:spPr bwMode="gray">
            <a:xfrm>
              <a:off x="1210420" y="5048127"/>
              <a:ext cx="539136" cy="629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sz="4700" b="1" dirty="0" smtClean="0">
                  <a:solidFill>
                    <a:schemeClr val="bg1"/>
                  </a:solidFill>
                </a:rPr>
                <a:t>3</a:t>
              </a:r>
              <a:endParaRPr lang="en-US" sz="47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Inhaltsplatzhalter 1"/>
            <p:cNvSpPr txBox="1">
              <a:spLocks/>
            </p:cNvSpPr>
            <p:nvPr/>
          </p:nvSpPr>
          <p:spPr bwMode="auto">
            <a:xfrm>
              <a:off x="1913100" y="4872147"/>
              <a:ext cx="6640349" cy="116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1" indent="0">
                <a:spcBef>
                  <a:spcPts val="600"/>
                </a:spcBef>
                <a:buNone/>
              </a:pPr>
              <a:r>
                <a:rPr lang="hu-HU" sz="1600" b="1" dirty="0" smtClean="0">
                  <a:solidFill>
                    <a:schemeClr val="bg2"/>
                  </a:solidFill>
                </a:rPr>
                <a:t>Németország</a:t>
              </a:r>
              <a:endParaRPr lang="hu-HU" sz="1400" b="1" dirty="0" smtClean="0">
                <a:solidFill>
                  <a:schemeClr val="bg2"/>
                </a:solidFill>
              </a:endParaRP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Átlagosan </a:t>
              </a:r>
              <a:r>
                <a:rPr lang="hu-HU" sz="1400" b="1" dirty="0" smtClean="0"/>
                <a:t>504 ezer tonna gabonaexport</a:t>
              </a:r>
              <a:r>
                <a:rPr lang="hu-HU" sz="1400" dirty="0" smtClean="0"/>
                <a:t>, ez viszonylag állandónak mondható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Gabonaimportjából való </a:t>
              </a:r>
              <a:r>
                <a:rPr lang="hu-HU" sz="1400" b="1" dirty="0" smtClean="0"/>
                <a:t>részesedés 7%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Kevésbé jelentős piac, mint az előző kettő</a:t>
              </a:r>
              <a:endParaRPr lang="hu-HU" sz="140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147935" y="2998970"/>
            <a:ext cx="7700790" cy="1404522"/>
            <a:chOff x="1100310" y="4785380"/>
            <a:chExt cx="7700790" cy="1251580"/>
          </a:xfrm>
        </p:grpSpPr>
        <p:sp>
          <p:nvSpPr>
            <p:cNvPr id="27" name="Rectangle 2"/>
            <p:cNvSpPr>
              <a:spLocks noChangeArrowheads="1"/>
            </p:cNvSpPr>
            <p:nvPr/>
          </p:nvSpPr>
          <p:spPr bwMode="gray">
            <a:xfrm>
              <a:off x="1116403" y="4786788"/>
              <a:ext cx="7684697" cy="125017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gray">
            <a:xfrm>
              <a:off x="1100310" y="4785380"/>
              <a:ext cx="685990" cy="1251580"/>
            </a:xfrm>
            <a:prstGeom prst="homePlate">
              <a:avLst>
                <a:gd name="adj" fmla="val 26454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9" name="Rectangle 4"/>
            <p:cNvSpPr txBox="1">
              <a:spLocks noChangeArrowheads="1"/>
            </p:cNvSpPr>
            <p:nvPr/>
          </p:nvSpPr>
          <p:spPr bwMode="gray">
            <a:xfrm>
              <a:off x="1210420" y="5048127"/>
              <a:ext cx="539136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sz="4700" b="1" dirty="0" smtClean="0">
                  <a:solidFill>
                    <a:schemeClr val="bg1"/>
                  </a:solidFill>
                </a:rPr>
                <a:t>2</a:t>
              </a:r>
              <a:endParaRPr lang="en-US" sz="47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Inhaltsplatzhalter 1"/>
            <p:cNvSpPr txBox="1">
              <a:spLocks/>
            </p:cNvSpPr>
            <p:nvPr/>
          </p:nvSpPr>
          <p:spPr bwMode="auto">
            <a:xfrm>
              <a:off x="1913100" y="4872147"/>
              <a:ext cx="6640349" cy="106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1" indent="0">
                <a:spcBef>
                  <a:spcPts val="600"/>
                </a:spcBef>
                <a:buNone/>
              </a:pPr>
              <a:r>
                <a:rPr lang="hu-HU" sz="1600" b="1" dirty="0" smtClean="0">
                  <a:solidFill>
                    <a:schemeClr val="bg2"/>
                  </a:solidFill>
                </a:rPr>
                <a:t>Ausztria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Átlagosan </a:t>
              </a:r>
              <a:r>
                <a:rPr lang="hu-HU" sz="1400" b="1" dirty="0" smtClean="0"/>
                <a:t>616 ezer tonna gabonaexport </a:t>
              </a:r>
              <a:r>
                <a:rPr lang="hu-HU" sz="1400" dirty="0" smtClean="0"/>
                <a:t>Magyarországról Ausztriába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Ausztria gabonaimportjának </a:t>
              </a:r>
              <a:r>
                <a:rPr lang="hu-HU" sz="1400" b="1" dirty="0" smtClean="0"/>
                <a:t>csaknem 50%-át </a:t>
              </a:r>
              <a:r>
                <a:rPr lang="hu-HU" sz="1400" dirty="0" smtClean="0"/>
                <a:t>adja Magyarország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Közelség, állandó kereslet, magas részesedés miatt kedvező piac</a:t>
              </a:r>
              <a:endParaRPr lang="hu-HU" sz="1400" dirty="0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147935" y="1219225"/>
            <a:ext cx="7700790" cy="1466850"/>
            <a:chOff x="1100310" y="4785379"/>
            <a:chExt cx="7700790" cy="1466850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gray">
            <a:xfrm>
              <a:off x="1116403" y="4786788"/>
              <a:ext cx="7684697" cy="146544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3" name="AutoShape 3"/>
            <p:cNvSpPr>
              <a:spLocks noChangeArrowheads="1"/>
            </p:cNvSpPr>
            <p:nvPr/>
          </p:nvSpPr>
          <p:spPr bwMode="gray">
            <a:xfrm>
              <a:off x="1100310" y="4785379"/>
              <a:ext cx="685990" cy="1466849"/>
            </a:xfrm>
            <a:prstGeom prst="homePlate">
              <a:avLst>
                <a:gd name="adj" fmla="val 26454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4" name="Rectangle 4"/>
            <p:cNvSpPr txBox="1">
              <a:spLocks noChangeArrowheads="1"/>
            </p:cNvSpPr>
            <p:nvPr/>
          </p:nvSpPr>
          <p:spPr bwMode="gray">
            <a:xfrm>
              <a:off x="1174318" y="5157165"/>
              <a:ext cx="539136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sz="4700" b="1" dirty="0" smtClean="0">
                  <a:solidFill>
                    <a:schemeClr val="bg1"/>
                  </a:solidFill>
                </a:rPr>
                <a:t>1</a:t>
              </a:r>
              <a:endParaRPr lang="en-US" sz="47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Inhaltsplatzhalter 1"/>
            <p:cNvSpPr txBox="1">
              <a:spLocks/>
            </p:cNvSpPr>
            <p:nvPr/>
          </p:nvSpPr>
          <p:spPr bwMode="auto">
            <a:xfrm>
              <a:off x="1913100" y="4844851"/>
              <a:ext cx="6888000" cy="138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1" indent="0">
                <a:spcBef>
                  <a:spcPts val="600"/>
                </a:spcBef>
                <a:buNone/>
              </a:pPr>
              <a:r>
                <a:rPr lang="hu-HU" sz="1600" b="1" dirty="0" smtClean="0">
                  <a:solidFill>
                    <a:schemeClr val="bg2"/>
                  </a:solidFill>
                </a:rPr>
                <a:t>Olaszország</a:t>
              </a:r>
              <a:endParaRPr lang="hu-HU" sz="1400" b="1" dirty="0" smtClean="0">
                <a:solidFill>
                  <a:schemeClr val="bg2"/>
                </a:solidFill>
              </a:endParaRP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A legnagyobb ütemben növekvő, legstabilabb piac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Átlagosan évi </a:t>
              </a:r>
              <a:r>
                <a:rPr lang="hu-HU" sz="1400" b="1" dirty="0" smtClean="0"/>
                <a:t>1,5 millió tonna gabonaexport </a:t>
              </a:r>
              <a:r>
                <a:rPr lang="hu-HU" sz="1400" dirty="0" smtClean="0"/>
                <a:t>Magyarországról Olaszországba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2017-ben több mint 3 millió tonna gabonaexport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Gabonaimportjából történő </a:t>
              </a:r>
              <a:r>
                <a:rPr lang="hu-HU" sz="1400" b="1" dirty="0" smtClean="0"/>
                <a:t>részesedés 15%</a:t>
              </a:r>
              <a:endParaRPr lang="hu-H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0" y="0"/>
            <a:ext cx="277649" cy="519004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0388" y="262800"/>
            <a:ext cx="5865812" cy="522288"/>
          </a:xfrm>
        </p:spPr>
        <p:txBody>
          <a:bodyPr/>
          <a:lstStyle/>
          <a:p>
            <a:r>
              <a:rPr lang="hu-HU" dirty="0" smtClean="0"/>
              <a:t>Bizonytalan piacok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9023350" y="6430963"/>
            <a:ext cx="388938" cy="263525"/>
          </a:xfrm>
        </p:spPr>
        <p:txBody>
          <a:bodyPr/>
          <a:lstStyle/>
          <a:p>
            <a:pPr>
              <a:defRPr/>
            </a:pPr>
            <a:fld id="{A43131FF-AF45-4EC3-9F53-DC8330B51E8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gray">
          <a:xfrm>
            <a:off x="3648820" y="2056710"/>
            <a:ext cx="539136" cy="62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12738" indent="-312738" algn="l" defTabSz="931863" rtl="0" eaLnBrk="0" fontAlgn="base" hangingPunct="0">
              <a:spcBef>
                <a:spcPts val="925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260350" indent="-260350" algn="l" defTabSz="931863" rtl="0" eaLnBrk="0" fontAlgn="base" hangingPunct="0">
              <a:spcBef>
                <a:spcPts val="13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2pPr>
            <a:lvl3pPr marL="560388" indent="-296863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3pPr>
            <a:lvl4pPr marL="835025" indent="-279400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4pPr>
            <a:lvl5pPr marL="1123950" indent="-273050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090"/>
              </a:buClr>
              <a:buSzPct val="100000"/>
              <a:buChar char="-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5pPr>
            <a:lvl6pPr marL="2521088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1026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60964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780902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4700" b="1" smtClean="0">
                <a:solidFill>
                  <a:schemeClr val="bg1"/>
                </a:solidFill>
              </a:rPr>
              <a:t>1</a:t>
            </a:r>
            <a:endParaRPr lang="en-US" sz="4700" b="1">
              <a:solidFill>
                <a:schemeClr val="bg1"/>
              </a:solidFill>
            </a:endParaRPr>
          </a:p>
        </p:txBody>
      </p:sp>
      <p:sp>
        <p:nvSpPr>
          <p:cNvPr id="22" name="Rectangle 22"/>
          <p:cNvSpPr txBox="1">
            <a:spLocks noChangeArrowheads="1"/>
          </p:cNvSpPr>
          <p:nvPr/>
        </p:nvSpPr>
        <p:spPr bwMode="gray">
          <a:xfrm>
            <a:off x="3648820" y="3664878"/>
            <a:ext cx="539136" cy="62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12738" indent="-312738" algn="l" defTabSz="931863" rtl="0" eaLnBrk="0" fontAlgn="base" hangingPunct="0">
              <a:spcBef>
                <a:spcPts val="925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260350" indent="-260350" algn="l" defTabSz="931863" rtl="0" eaLnBrk="0" fontAlgn="base" hangingPunct="0">
              <a:spcBef>
                <a:spcPts val="13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2pPr>
            <a:lvl3pPr marL="560388" indent="-296863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3pPr>
            <a:lvl4pPr marL="835025" indent="-279400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4pPr>
            <a:lvl5pPr marL="1123950" indent="-273050" algn="l" defTabSz="9318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090"/>
              </a:buClr>
              <a:buSzPct val="100000"/>
              <a:buChar char="-"/>
              <a:defRPr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5pPr>
            <a:lvl6pPr marL="2521088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41026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60964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780902" indent="-233299" algn="l" defTabSz="933196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4700" b="1" dirty="0" smtClean="0">
                <a:solidFill>
                  <a:schemeClr val="bg1"/>
                </a:solidFill>
              </a:rPr>
              <a:t>2</a:t>
            </a:r>
            <a:endParaRPr lang="en-US" sz="4700" b="1" dirty="0">
              <a:solidFill>
                <a:schemeClr val="bg1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052684" y="3727891"/>
            <a:ext cx="7700790" cy="1251580"/>
            <a:chOff x="1100310" y="4785380"/>
            <a:chExt cx="7700790" cy="125158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gray">
            <a:xfrm>
              <a:off x="1116403" y="4786788"/>
              <a:ext cx="7684697" cy="125017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>
              <a:off x="1100310" y="4785380"/>
              <a:ext cx="685990" cy="1251580"/>
            </a:xfrm>
            <a:prstGeom prst="homePlate">
              <a:avLst>
                <a:gd name="adj" fmla="val 26454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9" name="Rectangle 4"/>
            <p:cNvSpPr txBox="1">
              <a:spLocks noChangeArrowheads="1"/>
            </p:cNvSpPr>
            <p:nvPr/>
          </p:nvSpPr>
          <p:spPr bwMode="gray">
            <a:xfrm>
              <a:off x="1210420" y="5048127"/>
              <a:ext cx="539136" cy="629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sz="4700" b="1" dirty="0" smtClean="0">
                  <a:solidFill>
                    <a:schemeClr val="bg1"/>
                  </a:solidFill>
                </a:rPr>
                <a:t>3</a:t>
              </a:r>
              <a:endParaRPr lang="en-US" sz="47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Inhaltsplatzhalter 1"/>
            <p:cNvSpPr txBox="1">
              <a:spLocks/>
            </p:cNvSpPr>
            <p:nvPr/>
          </p:nvSpPr>
          <p:spPr bwMode="auto">
            <a:xfrm>
              <a:off x="1913100" y="4872147"/>
              <a:ext cx="6640349" cy="86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1" indent="0">
                <a:spcBef>
                  <a:spcPts val="600"/>
                </a:spcBef>
                <a:buNone/>
              </a:pPr>
              <a:r>
                <a:rPr lang="hu-HU" sz="1600" b="1" dirty="0" smtClean="0">
                  <a:solidFill>
                    <a:schemeClr val="bg2"/>
                  </a:solidFill>
                </a:rPr>
                <a:t>Görögország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Erős </a:t>
              </a:r>
              <a:r>
                <a:rPr lang="hu-HU" sz="1400" dirty="0" err="1" smtClean="0"/>
                <a:t>volatilitás</a:t>
              </a:r>
              <a:r>
                <a:rPr lang="hu-HU" sz="1400" dirty="0" smtClean="0"/>
                <a:t>, 2007 óta csökkenő export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Az utóbbi 10 évben mindössze átlagosan </a:t>
              </a:r>
              <a:r>
                <a:rPr lang="hu-HU" sz="1400" b="1" dirty="0" smtClean="0"/>
                <a:t>130 ezer tonna gabonaexport</a:t>
              </a:r>
              <a:endParaRPr lang="hu-HU" sz="1400" b="1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057574" y="2393235"/>
            <a:ext cx="7700790" cy="1251580"/>
            <a:chOff x="1100310" y="4785380"/>
            <a:chExt cx="7700790" cy="1251580"/>
          </a:xfrm>
        </p:grpSpPr>
        <p:sp>
          <p:nvSpPr>
            <p:cNvPr id="27" name="Rectangle 2"/>
            <p:cNvSpPr>
              <a:spLocks noChangeArrowheads="1"/>
            </p:cNvSpPr>
            <p:nvPr/>
          </p:nvSpPr>
          <p:spPr bwMode="gray">
            <a:xfrm>
              <a:off x="1116403" y="4786788"/>
              <a:ext cx="7684697" cy="125017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hu-HU" sz="17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gray">
            <a:xfrm>
              <a:off x="1100310" y="4785380"/>
              <a:ext cx="685990" cy="1251580"/>
            </a:xfrm>
            <a:prstGeom prst="homePlate">
              <a:avLst>
                <a:gd name="adj" fmla="val 26454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9" name="Rectangle 4"/>
            <p:cNvSpPr txBox="1">
              <a:spLocks noChangeArrowheads="1"/>
            </p:cNvSpPr>
            <p:nvPr/>
          </p:nvSpPr>
          <p:spPr bwMode="gray">
            <a:xfrm>
              <a:off x="1210420" y="5048127"/>
              <a:ext cx="539136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sz="4700" b="1" dirty="0" smtClean="0">
                  <a:solidFill>
                    <a:schemeClr val="bg1"/>
                  </a:solidFill>
                </a:rPr>
                <a:t>2</a:t>
              </a:r>
              <a:endParaRPr lang="en-US" sz="47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Inhaltsplatzhalter 1"/>
            <p:cNvSpPr txBox="1">
              <a:spLocks/>
            </p:cNvSpPr>
            <p:nvPr/>
          </p:nvSpPr>
          <p:spPr bwMode="auto">
            <a:xfrm>
              <a:off x="1913100" y="4872147"/>
              <a:ext cx="6640349" cy="86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1" indent="0">
                <a:spcBef>
                  <a:spcPts val="600"/>
                </a:spcBef>
                <a:buNone/>
              </a:pPr>
              <a:r>
                <a:rPr lang="hu-HU" sz="1600" b="1" dirty="0" smtClean="0">
                  <a:solidFill>
                    <a:schemeClr val="bg2"/>
                  </a:solidFill>
                </a:rPr>
                <a:t>Bosznia-Hercegovina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Átlagosan </a:t>
              </a:r>
              <a:r>
                <a:rPr lang="hu-HU" sz="1400" b="1" dirty="0" smtClean="0"/>
                <a:t>245 ezer tonna gabonaexport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Viszonylag stabil piac keresletet tekintve, független az évi átlaghozamtól</a:t>
              </a:r>
              <a:endParaRPr lang="hu-HU" sz="1400" dirty="0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068777" y="1047381"/>
            <a:ext cx="7700790" cy="1251580"/>
            <a:chOff x="1100310" y="4785380"/>
            <a:chExt cx="7700790" cy="1251580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gray">
            <a:xfrm>
              <a:off x="1116403" y="4786788"/>
              <a:ext cx="7684697" cy="125017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3" name="AutoShape 3"/>
            <p:cNvSpPr>
              <a:spLocks noChangeArrowheads="1"/>
            </p:cNvSpPr>
            <p:nvPr/>
          </p:nvSpPr>
          <p:spPr bwMode="gray">
            <a:xfrm>
              <a:off x="1100310" y="4785380"/>
              <a:ext cx="685990" cy="1251580"/>
            </a:xfrm>
            <a:prstGeom prst="homePlate">
              <a:avLst>
                <a:gd name="adj" fmla="val 26454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4" name="Rectangle 4"/>
            <p:cNvSpPr txBox="1">
              <a:spLocks noChangeArrowheads="1"/>
            </p:cNvSpPr>
            <p:nvPr/>
          </p:nvSpPr>
          <p:spPr bwMode="gray">
            <a:xfrm>
              <a:off x="1210420" y="5048127"/>
              <a:ext cx="539136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sz="4700" b="1" dirty="0" smtClean="0">
                  <a:solidFill>
                    <a:schemeClr val="bg1"/>
                  </a:solidFill>
                </a:rPr>
                <a:t>1</a:t>
              </a:r>
              <a:endParaRPr lang="en-US" sz="47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Inhaltsplatzhalter 1"/>
            <p:cNvSpPr txBox="1">
              <a:spLocks/>
            </p:cNvSpPr>
            <p:nvPr/>
          </p:nvSpPr>
          <p:spPr bwMode="auto">
            <a:xfrm>
              <a:off x="1913100" y="4872147"/>
              <a:ext cx="6640349" cy="116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1" indent="0">
                <a:spcBef>
                  <a:spcPts val="600"/>
                </a:spcBef>
                <a:buNone/>
              </a:pPr>
              <a:r>
                <a:rPr lang="hu-HU" sz="1600" b="1" dirty="0">
                  <a:solidFill>
                    <a:schemeClr val="bg2"/>
                  </a:solidFill>
                </a:rPr>
                <a:t>Hollandia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Átlagosan </a:t>
              </a:r>
              <a:r>
                <a:rPr lang="hu-HU" sz="1400" b="1" dirty="0" smtClean="0"/>
                <a:t>500 ezer tonna gabonaexport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Szezonalitási hatás: hazánkban előző évi magas hozam  nagy tömegű szállítás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 smtClean="0"/>
                <a:t>„Jó-rossz” év esetén 725 ezer tonna áru szállítása</a:t>
              </a:r>
              <a:endParaRPr lang="hu-HU" sz="1400" dirty="0"/>
            </a:p>
          </p:txBody>
        </p:sp>
      </p:grpSp>
      <p:grpSp>
        <p:nvGrpSpPr>
          <p:cNvPr id="36" name="Gruppieren 24"/>
          <p:cNvGrpSpPr/>
          <p:nvPr/>
        </p:nvGrpSpPr>
        <p:grpSpPr>
          <a:xfrm>
            <a:off x="1052684" y="5063557"/>
            <a:ext cx="7700790" cy="1251580"/>
            <a:chOff x="1100310" y="4785380"/>
            <a:chExt cx="7700790" cy="1251580"/>
          </a:xfrm>
        </p:grpSpPr>
        <p:sp>
          <p:nvSpPr>
            <p:cNvPr id="37" name="Rectangle 2"/>
            <p:cNvSpPr>
              <a:spLocks noChangeArrowheads="1"/>
            </p:cNvSpPr>
            <p:nvPr/>
          </p:nvSpPr>
          <p:spPr bwMode="gray">
            <a:xfrm>
              <a:off x="1116403" y="4786788"/>
              <a:ext cx="7684697" cy="125017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8" name="AutoShape 3"/>
            <p:cNvSpPr>
              <a:spLocks noChangeArrowheads="1"/>
            </p:cNvSpPr>
            <p:nvPr/>
          </p:nvSpPr>
          <p:spPr bwMode="gray">
            <a:xfrm>
              <a:off x="1100310" y="4785380"/>
              <a:ext cx="685990" cy="1251580"/>
            </a:xfrm>
            <a:prstGeom prst="homePlate">
              <a:avLst>
                <a:gd name="adj" fmla="val 26454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lIns="97736" tIns="48868" rIns="97736" bIns="48868" anchor="ctr"/>
            <a:lstStyle/>
            <a:p>
              <a:endParaRPr lang="en-US" sz="17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39" name="Rectangle 4"/>
            <p:cNvSpPr txBox="1">
              <a:spLocks noChangeArrowheads="1"/>
            </p:cNvSpPr>
            <p:nvPr/>
          </p:nvSpPr>
          <p:spPr bwMode="gray">
            <a:xfrm>
              <a:off x="1210420" y="5048127"/>
              <a:ext cx="539136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hu-HU" sz="4700" b="1" dirty="0">
                  <a:solidFill>
                    <a:schemeClr val="bg1"/>
                  </a:solidFill>
                </a:rPr>
                <a:t>4</a:t>
              </a:r>
              <a:endParaRPr lang="en-US" sz="47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Inhaltsplatzhalter 1"/>
            <p:cNvSpPr txBox="1">
              <a:spLocks/>
            </p:cNvSpPr>
            <p:nvPr/>
          </p:nvSpPr>
          <p:spPr bwMode="auto">
            <a:xfrm>
              <a:off x="1913100" y="4872147"/>
              <a:ext cx="6640349" cy="86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12738" indent="-312738" algn="l" defTabSz="931863" rtl="0" eaLnBrk="0" fontAlgn="base" hangingPunct="0">
                <a:spcBef>
                  <a:spcPts val="925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defRPr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260350" indent="-260350" algn="l" defTabSz="931863" rtl="0" eaLnBrk="0" fontAlgn="base" hangingPunct="0">
                <a:spcBef>
                  <a:spcPts val="13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2pPr>
              <a:lvl3pPr marL="560388" indent="-296863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3pPr>
              <a:lvl4pPr marL="835025" indent="-27940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4pPr>
              <a:lvl5pPr marL="1123950" indent="-273050" algn="l" defTabSz="931863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09090"/>
                </a:buClr>
                <a:buSzPct val="100000"/>
                <a:buChar char="-"/>
                <a:defRPr>
                  <a:solidFill>
                    <a:schemeClr val="tx1"/>
                  </a:solidFill>
                  <a:latin typeface="+mn-lt"/>
                  <a:ea typeface="MS PGothic" charset="0"/>
                  <a:cs typeface="MS PGothic" pitchFamily="34" charset="-128"/>
                </a:defRPr>
              </a:lvl5pPr>
              <a:lvl6pPr marL="2521088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41026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360964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780902" indent="-233299" algn="l" defTabSz="933196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1" indent="0">
                <a:spcBef>
                  <a:spcPts val="600"/>
                </a:spcBef>
                <a:buNone/>
              </a:pPr>
              <a:r>
                <a:rPr lang="de-DE" sz="1600" b="1" dirty="0" err="1">
                  <a:solidFill>
                    <a:schemeClr val="bg2"/>
                  </a:solidFill>
                </a:rPr>
                <a:t>Franciaország</a:t>
              </a:r>
              <a:endParaRPr lang="de-DE" sz="1600" b="1" dirty="0">
                <a:solidFill>
                  <a:schemeClr val="bg2"/>
                </a:solidFill>
              </a:endParaRPr>
            </a:p>
            <a:p>
              <a:pPr lvl="1">
                <a:spcBef>
                  <a:spcPts val="600"/>
                </a:spcBef>
              </a:pPr>
              <a:r>
                <a:rPr lang="hu-HU" sz="1400" dirty="0"/>
                <a:t>Nagyon változékony piac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/>
                <a:t>Alacsony átlagos export, mindössze </a:t>
              </a:r>
              <a:r>
                <a:rPr lang="hu-HU" sz="1400" b="1" dirty="0"/>
                <a:t>42 ezer tonna évente</a:t>
              </a:r>
            </a:p>
            <a:p>
              <a:pPr lvl="1">
                <a:spcBef>
                  <a:spcPts val="600"/>
                </a:spcBef>
              </a:pPr>
              <a:r>
                <a:rPr lang="hu-HU" sz="1400" dirty="0"/>
                <a:t>Az alacsony kereslet miatt nem tekinthető kedvező piacnak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5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" y="0"/>
            <a:ext cx="560388" cy="4191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0388" y="262800"/>
            <a:ext cx="5865812" cy="522288"/>
          </a:xfrm>
        </p:spPr>
        <p:txBody>
          <a:bodyPr/>
          <a:lstStyle/>
          <a:p>
            <a:r>
              <a:rPr lang="hu-HU" dirty="0" smtClean="0"/>
              <a:t>Mindent az ügyfelekért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9023350" y="6430963"/>
            <a:ext cx="388938" cy="263525"/>
          </a:xfrm>
        </p:spPr>
        <p:txBody>
          <a:bodyPr/>
          <a:lstStyle/>
          <a:p>
            <a:pPr>
              <a:defRPr/>
            </a:pPr>
            <a:fld id="{97818025-A3F0-4ADD-A37A-4A0CD8A1C66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523752" y="1529443"/>
            <a:ext cx="4594449" cy="4239986"/>
            <a:chOff x="1846" y="1114"/>
            <a:chExt cx="3306" cy="3116"/>
          </a:xfrm>
          <a:solidFill>
            <a:schemeClr val="bg1"/>
          </a:solidFill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846" y="1114"/>
              <a:ext cx="2099" cy="1558"/>
            </a:xfrm>
            <a:custGeom>
              <a:avLst/>
              <a:gdLst>
                <a:gd name="T0" fmla="*/ 0 w 2312"/>
                <a:gd name="T1" fmla="*/ 0 h 1823"/>
                <a:gd name="T2" fmla="*/ 1822 w 2312"/>
                <a:gd name="T3" fmla="*/ 0 h 1823"/>
                <a:gd name="T4" fmla="*/ 1822 w 2312"/>
                <a:gd name="T5" fmla="*/ 672 h 1823"/>
                <a:gd name="T6" fmla="*/ 2020 w 2312"/>
                <a:gd name="T7" fmla="*/ 606 h 1823"/>
                <a:gd name="T8" fmla="*/ 2308 w 2312"/>
                <a:gd name="T9" fmla="*/ 921 h 1823"/>
                <a:gd name="T10" fmla="*/ 2058 w 2312"/>
                <a:gd name="T11" fmla="*/ 1203 h 1823"/>
                <a:gd name="T12" fmla="*/ 1822 w 2312"/>
                <a:gd name="T13" fmla="*/ 1159 h 1823"/>
                <a:gd name="T14" fmla="*/ 1822 w 2312"/>
                <a:gd name="T15" fmla="*/ 1823 h 1823"/>
                <a:gd name="T16" fmla="*/ 1151 w 2312"/>
                <a:gd name="T17" fmla="*/ 1823 h 1823"/>
                <a:gd name="T18" fmla="*/ 1200 w 2312"/>
                <a:gd name="T19" fmla="*/ 1584 h 1823"/>
                <a:gd name="T20" fmla="*/ 916 w 2312"/>
                <a:gd name="T21" fmla="*/ 1344 h 1823"/>
                <a:gd name="T22" fmla="*/ 608 w 2312"/>
                <a:gd name="T23" fmla="*/ 1620 h 1823"/>
                <a:gd name="T24" fmla="*/ 671 w 2312"/>
                <a:gd name="T25" fmla="*/ 1823 h 1823"/>
                <a:gd name="T26" fmla="*/ 0 w 2312"/>
                <a:gd name="T27" fmla="*/ 1823 h 1823"/>
                <a:gd name="T28" fmla="*/ 0 w 2312"/>
                <a:gd name="T29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0000"/>
                </a:lnSpc>
                <a:buClr>
                  <a:srgbClr val="E82808"/>
                </a:buClr>
                <a:buSzPct val="110000"/>
                <a:buFontTx/>
                <a:buChar char="•"/>
              </a:pPr>
              <a:endParaRPr lang="en-US" sz="1600" b="1">
                <a:solidFill>
                  <a:srgbClr val="07405F"/>
                </a:solidFill>
                <a:ea typeface="+mn-ea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-5400000">
              <a:off x="1684" y="2415"/>
              <a:ext cx="1977" cy="1654"/>
            </a:xfrm>
            <a:custGeom>
              <a:avLst/>
              <a:gdLst>
                <a:gd name="T0" fmla="*/ 0 w 2312"/>
                <a:gd name="T1" fmla="*/ 0 h 1823"/>
                <a:gd name="T2" fmla="*/ 1822 w 2312"/>
                <a:gd name="T3" fmla="*/ 0 h 1823"/>
                <a:gd name="T4" fmla="*/ 1822 w 2312"/>
                <a:gd name="T5" fmla="*/ 672 h 1823"/>
                <a:gd name="T6" fmla="*/ 2020 w 2312"/>
                <a:gd name="T7" fmla="*/ 606 h 1823"/>
                <a:gd name="T8" fmla="*/ 2308 w 2312"/>
                <a:gd name="T9" fmla="*/ 921 h 1823"/>
                <a:gd name="T10" fmla="*/ 2058 w 2312"/>
                <a:gd name="T11" fmla="*/ 1203 h 1823"/>
                <a:gd name="T12" fmla="*/ 1822 w 2312"/>
                <a:gd name="T13" fmla="*/ 1159 h 1823"/>
                <a:gd name="T14" fmla="*/ 1822 w 2312"/>
                <a:gd name="T15" fmla="*/ 1823 h 1823"/>
                <a:gd name="T16" fmla="*/ 1151 w 2312"/>
                <a:gd name="T17" fmla="*/ 1823 h 1823"/>
                <a:gd name="T18" fmla="*/ 1200 w 2312"/>
                <a:gd name="T19" fmla="*/ 1584 h 1823"/>
                <a:gd name="T20" fmla="*/ 916 w 2312"/>
                <a:gd name="T21" fmla="*/ 1344 h 1823"/>
                <a:gd name="T22" fmla="*/ 608 w 2312"/>
                <a:gd name="T23" fmla="*/ 1620 h 1823"/>
                <a:gd name="T24" fmla="*/ 671 w 2312"/>
                <a:gd name="T25" fmla="*/ 1823 h 1823"/>
                <a:gd name="T26" fmla="*/ 0 w 2312"/>
                <a:gd name="T27" fmla="*/ 1823 h 1823"/>
                <a:gd name="T28" fmla="*/ 0 w 2312"/>
                <a:gd name="T29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0000"/>
                </a:lnSpc>
                <a:buClr>
                  <a:srgbClr val="E82808"/>
                </a:buClr>
                <a:buSzPct val="110000"/>
                <a:buFontTx/>
                <a:buChar char="•"/>
              </a:pPr>
              <a:endParaRPr lang="en-US" sz="1600" b="1">
                <a:solidFill>
                  <a:srgbClr val="07405F"/>
                </a:solidFill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rot="-10800000">
              <a:off x="3053" y="2672"/>
              <a:ext cx="2099" cy="1558"/>
            </a:xfrm>
            <a:custGeom>
              <a:avLst/>
              <a:gdLst>
                <a:gd name="T0" fmla="*/ 0 w 2312"/>
                <a:gd name="T1" fmla="*/ 0 h 1823"/>
                <a:gd name="T2" fmla="*/ 1822 w 2312"/>
                <a:gd name="T3" fmla="*/ 0 h 1823"/>
                <a:gd name="T4" fmla="*/ 1822 w 2312"/>
                <a:gd name="T5" fmla="*/ 672 h 1823"/>
                <a:gd name="T6" fmla="*/ 2020 w 2312"/>
                <a:gd name="T7" fmla="*/ 606 h 1823"/>
                <a:gd name="T8" fmla="*/ 2308 w 2312"/>
                <a:gd name="T9" fmla="*/ 921 h 1823"/>
                <a:gd name="T10" fmla="*/ 2058 w 2312"/>
                <a:gd name="T11" fmla="*/ 1203 h 1823"/>
                <a:gd name="T12" fmla="*/ 1822 w 2312"/>
                <a:gd name="T13" fmla="*/ 1159 h 1823"/>
                <a:gd name="T14" fmla="*/ 1822 w 2312"/>
                <a:gd name="T15" fmla="*/ 1823 h 1823"/>
                <a:gd name="T16" fmla="*/ 1151 w 2312"/>
                <a:gd name="T17" fmla="*/ 1823 h 1823"/>
                <a:gd name="T18" fmla="*/ 1200 w 2312"/>
                <a:gd name="T19" fmla="*/ 1584 h 1823"/>
                <a:gd name="T20" fmla="*/ 916 w 2312"/>
                <a:gd name="T21" fmla="*/ 1344 h 1823"/>
                <a:gd name="T22" fmla="*/ 608 w 2312"/>
                <a:gd name="T23" fmla="*/ 1620 h 1823"/>
                <a:gd name="T24" fmla="*/ 671 w 2312"/>
                <a:gd name="T25" fmla="*/ 1823 h 1823"/>
                <a:gd name="T26" fmla="*/ 0 w 2312"/>
                <a:gd name="T27" fmla="*/ 1823 h 1823"/>
                <a:gd name="T28" fmla="*/ 0 w 2312"/>
                <a:gd name="T29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0000"/>
                </a:lnSpc>
                <a:buClr>
                  <a:srgbClr val="E82808"/>
                </a:buClr>
                <a:buSzPct val="110000"/>
                <a:buFontTx/>
                <a:buChar char="•"/>
              </a:pPr>
              <a:endParaRPr lang="en-US" sz="1600" b="1">
                <a:solidFill>
                  <a:srgbClr val="07405F"/>
                </a:solidFill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-16200000">
              <a:off x="3336" y="1276"/>
              <a:ext cx="1977" cy="1654"/>
            </a:xfrm>
            <a:custGeom>
              <a:avLst/>
              <a:gdLst>
                <a:gd name="T0" fmla="*/ 0 w 2312"/>
                <a:gd name="T1" fmla="*/ 0 h 1823"/>
                <a:gd name="T2" fmla="*/ 1822 w 2312"/>
                <a:gd name="T3" fmla="*/ 0 h 1823"/>
                <a:gd name="T4" fmla="*/ 1822 w 2312"/>
                <a:gd name="T5" fmla="*/ 672 h 1823"/>
                <a:gd name="T6" fmla="*/ 2020 w 2312"/>
                <a:gd name="T7" fmla="*/ 606 h 1823"/>
                <a:gd name="T8" fmla="*/ 2308 w 2312"/>
                <a:gd name="T9" fmla="*/ 921 h 1823"/>
                <a:gd name="T10" fmla="*/ 2058 w 2312"/>
                <a:gd name="T11" fmla="*/ 1203 h 1823"/>
                <a:gd name="T12" fmla="*/ 1822 w 2312"/>
                <a:gd name="T13" fmla="*/ 1159 h 1823"/>
                <a:gd name="T14" fmla="*/ 1822 w 2312"/>
                <a:gd name="T15" fmla="*/ 1823 h 1823"/>
                <a:gd name="T16" fmla="*/ 1151 w 2312"/>
                <a:gd name="T17" fmla="*/ 1823 h 1823"/>
                <a:gd name="T18" fmla="*/ 1200 w 2312"/>
                <a:gd name="T19" fmla="*/ 1584 h 1823"/>
                <a:gd name="T20" fmla="*/ 916 w 2312"/>
                <a:gd name="T21" fmla="*/ 1344 h 1823"/>
                <a:gd name="T22" fmla="*/ 608 w 2312"/>
                <a:gd name="T23" fmla="*/ 1620 h 1823"/>
                <a:gd name="T24" fmla="*/ 671 w 2312"/>
                <a:gd name="T25" fmla="*/ 1823 h 1823"/>
                <a:gd name="T26" fmla="*/ 0 w 2312"/>
                <a:gd name="T27" fmla="*/ 1823 h 1823"/>
                <a:gd name="T28" fmla="*/ 0 w 2312"/>
                <a:gd name="T29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2" h="1823">
                  <a:moveTo>
                    <a:pt x="0" y="0"/>
                  </a:moveTo>
                  <a:lnTo>
                    <a:pt x="1822" y="0"/>
                  </a:lnTo>
                  <a:lnTo>
                    <a:pt x="1822" y="672"/>
                  </a:lnTo>
                  <a:cubicBezTo>
                    <a:pt x="1854" y="772"/>
                    <a:pt x="1882" y="612"/>
                    <a:pt x="2020" y="606"/>
                  </a:cubicBezTo>
                  <a:cubicBezTo>
                    <a:pt x="2158" y="600"/>
                    <a:pt x="2312" y="738"/>
                    <a:pt x="2308" y="921"/>
                  </a:cubicBezTo>
                  <a:cubicBezTo>
                    <a:pt x="2304" y="1105"/>
                    <a:pt x="2194" y="1195"/>
                    <a:pt x="2058" y="1203"/>
                  </a:cubicBezTo>
                  <a:cubicBezTo>
                    <a:pt x="1922" y="1211"/>
                    <a:pt x="1864" y="1053"/>
                    <a:pt x="1822" y="1159"/>
                  </a:cubicBezTo>
                  <a:lnTo>
                    <a:pt x="1822" y="1823"/>
                  </a:lnTo>
                  <a:lnTo>
                    <a:pt x="1151" y="1823"/>
                  </a:lnTo>
                  <a:cubicBezTo>
                    <a:pt x="1047" y="1783"/>
                    <a:pt x="1204" y="1736"/>
                    <a:pt x="1200" y="1584"/>
                  </a:cubicBezTo>
                  <a:cubicBezTo>
                    <a:pt x="1196" y="1432"/>
                    <a:pt x="1085" y="1343"/>
                    <a:pt x="916" y="1344"/>
                  </a:cubicBezTo>
                  <a:cubicBezTo>
                    <a:pt x="747" y="1345"/>
                    <a:pt x="608" y="1468"/>
                    <a:pt x="608" y="1620"/>
                  </a:cubicBezTo>
                  <a:cubicBezTo>
                    <a:pt x="608" y="1772"/>
                    <a:pt x="767" y="1791"/>
                    <a:pt x="671" y="1823"/>
                  </a:cubicBezTo>
                  <a:lnTo>
                    <a:pt x="0" y="18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0000"/>
                </a:lnSpc>
                <a:buClr>
                  <a:srgbClr val="E82808"/>
                </a:buClr>
                <a:buSzPct val="110000"/>
                <a:buFontTx/>
                <a:buChar char="•"/>
              </a:pPr>
              <a:endParaRPr lang="en-US" sz="1600" b="1">
                <a:solidFill>
                  <a:srgbClr val="07405F"/>
                </a:solidFill>
                <a:ea typeface="+mn-ea"/>
                <a:cs typeface="+mn-cs"/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2661313" y="1842448"/>
            <a:ext cx="1937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1400" dirty="0" smtClean="0"/>
              <a:t>72 órás rakodási idő </a:t>
            </a:r>
            <a:r>
              <a:rPr lang="hu-HU" sz="1400" dirty="0"/>
              <a:t>biztosítása 1200 nettó tonna feletti rakodásnál 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199797" y="1842448"/>
            <a:ext cx="1917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1400" dirty="0"/>
              <a:t>több helyen extra kiszolgálást biztosítunk </a:t>
            </a:r>
            <a:r>
              <a:rPr lang="hu-HU" sz="1400" dirty="0"/>
              <a:t>a menetrendszerinti kiszolgáláson felül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999207" y="4329507"/>
            <a:ext cx="1937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1400" dirty="0" smtClean="0"/>
              <a:t>a rakodóhelyek </a:t>
            </a:r>
            <a:r>
              <a:rPr lang="hu-HU" sz="1400" dirty="0"/>
              <a:t>foglalásával kapcsolatos </a:t>
            </a:r>
            <a:r>
              <a:rPr lang="hu-HU" sz="1400" dirty="0" smtClean="0"/>
              <a:t>nehézségekről történő egyeztetés a MÁV-val </a:t>
            </a:r>
            <a:endParaRPr lang="hu-HU" sz="1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661313" y="3801492"/>
            <a:ext cx="1539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1400" dirty="0" smtClean="0"/>
              <a:t>a gabonaforgalmakat érintő vágányzári </a:t>
            </a:r>
            <a:r>
              <a:rPr lang="hu-HU" sz="1400" dirty="0" err="1" smtClean="0"/>
              <a:t>akadályozta-tások</a:t>
            </a:r>
            <a:r>
              <a:rPr lang="hu-HU" sz="1400" dirty="0" smtClean="0"/>
              <a:t> folyamatos kezelése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13774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89200"/>
            <a:ext cx="9907200" cy="5526000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B2CF7-272A-487E-A67D-10530ABE348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RCH">
  <a:themeElements>
    <a:clrScheme name="Benutzerdefiniert 38">
      <a:dk1>
        <a:srgbClr val="000000"/>
      </a:dk1>
      <a:lt1>
        <a:srgbClr val="FFFFFF"/>
      </a:lt1>
      <a:dk2>
        <a:srgbClr val="646464"/>
      </a:dk2>
      <a:lt2>
        <a:srgbClr val="959595"/>
      </a:lt2>
      <a:accent1>
        <a:srgbClr val="E2002A"/>
      </a:accent1>
      <a:accent2>
        <a:srgbClr val="ABABAB"/>
      </a:accent2>
      <a:accent3>
        <a:srgbClr val="7D7D7D"/>
      </a:accent3>
      <a:accent4>
        <a:srgbClr val="C1C1C1"/>
      </a:accent4>
      <a:accent5>
        <a:srgbClr val="D6D6D6"/>
      </a:accent5>
      <a:accent6>
        <a:srgbClr val="234B9E"/>
      </a:accent6>
      <a:hlink>
        <a:srgbClr val="234B9E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5202</TotalTime>
  <Words>394</Words>
  <Application>Microsoft Office PowerPoint</Application>
  <PresentationFormat>A4 (210x297 mm)</PresentationFormat>
  <Paragraphs>134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Master_RCH</vt:lpstr>
      <vt:lpstr>Rail Cargo Hungaria Zrt. </vt:lpstr>
      <vt:lpstr>A Rail Cargo Hungaria számokban</vt:lpstr>
      <vt:lpstr>Magyarország gabonaexportja</vt:lpstr>
      <vt:lpstr>Magyarország gabonaexportja 2017-ben</vt:lpstr>
      <vt:lpstr>Biztos piacok</vt:lpstr>
      <vt:lpstr>Bizonytalan piacok</vt:lpstr>
      <vt:lpstr>Mindent az ügyfelekért</vt:lpstr>
      <vt:lpstr>PowerPoint bemutató</vt:lpstr>
    </vt:vector>
  </TitlesOfParts>
  <Company>Lukas L.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Péter Gabriella</dc:creator>
  <cp:lastModifiedBy>Péter Gabriella</cp:lastModifiedBy>
  <cp:revision>723</cp:revision>
  <cp:lastPrinted>2017-02-10T13:00:14Z</cp:lastPrinted>
  <dcterms:created xsi:type="dcterms:W3CDTF">2012-02-20T16:22:48Z</dcterms:created>
  <dcterms:modified xsi:type="dcterms:W3CDTF">2019-06-12T14:12:39Z</dcterms:modified>
</cp:coreProperties>
</file>