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7" r:id="rId2"/>
    <p:sldMasterId id="2147483703" r:id="rId3"/>
    <p:sldMasterId id="2147483709" r:id="rId4"/>
  </p:sldMasterIdLst>
  <p:notesMasterIdLst>
    <p:notesMasterId r:id="rId22"/>
  </p:notesMasterIdLst>
  <p:handoutMasterIdLst>
    <p:handoutMasterId r:id="rId23"/>
  </p:handoutMasterIdLst>
  <p:sldIdLst>
    <p:sldId id="851" r:id="rId5"/>
    <p:sldId id="823" r:id="rId6"/>
    <p:sldId id="820" r:id="rId7"/>
    <p:sldId id="844" r:id="rId8"/>
    <p:sldId id="845" r:id="rId9"/>
    <p:sldId id="811" r:id="rId10"/>
    <p:sldId id="846" r:id="rId11"/>
    <p:sldId id="840" r:id="rId12"/>
    <p:sldId id="815" r:id="rId13"/>
    <p:sldId id="821" r:id="rId14"/>
    <p:sldId id="816" r:id="rId15"/>
    <p:sldId id="849" r:id="rId16"/>
    <p:sldId id="817" r:id="rId17"/>
    <p:sldId id="847" r:id="rId18"/>
    <p:sldId id="301" r:id="rId19"/>
    <p:sldId id="854" r:id="rId20"/>
    <p:sldId id="85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8F7"/>
    <a:srgbClr val="E2B13C"/>
    <a:srgbClr val="9C9490"/>
    <a:srgbClr val="B1B4C9"/>
    <a:srgbClr val="A4A7BC"/>
    <a:srgbClr val="8C837D"/>
    <a:srgbClr val="C9F1FF"/>
    <a:srgbClr val="333333"/>
    <a:srgbClr val="AC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-4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10042737289899"/>
          <c:y val="6.41992209396203E-2"/>
          <c:w val="0.69825289150453496"/>
          <c:h val="0.746258114503305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Munka1!$H$9</c:f>
              <c:strCache>
                <c:ptCount val="1"/>
                <c:pt idx="0">
                  <c:v>külföldi vállalatok súlya</c:v>
                </c:pt>
              </c:strCache>
            </c:strRef>
          </c:tx>
          <c:spPr>
            <a:solidFill>
              <a:srgbClr val="9C9490"/>
            </a:solidFill>
          </c:spPr>
          <c:invertIfNegative val="0"/>
          <c:dLbls>
            <c:dLbl>
              <c:idx val="4"/>
              <c:layout>
                <c:manualLayout>
                  <c:x val="2.599986413814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76-7940-8EEF-20F30E6EAC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Munka1!$G$10:$G$14</c:f>
              <c:strCache>
                <c:ptCount val="5"/>
                <c:pt idx="0">
                  <c:v>Hozzáadott érték</c:v>
                </c:pt>
                <c:pt idx="1">
                  <c:v>Beruházások</c:v>
                </c:pt>
                <c:pt idx="2">
                  <c:v>Foglalkoztatottak száma</c:v>
                </c:pt>
                <c:pt idx="3">
                  <c:v>Nettó árbevétel</c:v>
                </c:pt>
                <c:pt idx="4">
                  <c:v>Vállalkozások száma</c:v>
                </c:pt>
              </c:strCache>
            </c:strRef>
          </c:cat>
          <c:val>
            <c:numRef>
              <c:f>Munka1!$H$10:$H$14</c:f>
              <c:numCache>
                <c:formatCode>0.0%</c:formatCode>
                <c:ptCount val="5"/>
                <c:pt idx="0">
                  <c:v>0.50800000000000001</c:v>
                </c:pt>
                <c:pt idx="1">
                  <c:v>0.45400000000000001</c:v>
                </c:pt>
                <c:pt idx="2">
                  <c:v>0.25900000000000001</c:v>
                </c:pt>
                <c:pt idx="3" formatCode="0%">
                  <c:v>0.52</c:v>
                </c:pt>
                <c:pt idx="4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76-7940-8EEF-20F30E6EAC20}"/>
            </c:ext>
          </c:extLst>
        </c:ser>
        <c:ser>
          <c:idx val="1"/>
          <c:order val="1"/>
          <c:tx>
            <c:strRef>
              <c:f>Munka1!$I$9</c:f>
              <c:strCache>
                <c:ptCount val="1"/>
                <c:pt idx="0">
                  <c:v>hazai vállalatok súlya</c:v>
                </c:pt>
              </c:strCache>
            </c:strRef>
          </c:tx>
          <c:spPr>
            <a:solidFill>
              <a:srgbClr val="E2B1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Munka1!$G$10:$G$14</c:f>
              <c:strCache>
                <c:ptCount val="5"/>
                <c:pt idx="0">
                  <c:v>Hozzáadott érték</c:v>
                </c:pt>
                <c:pt idx="1">
                  <c:v>Beruházások</c:v>
                </c:pt>
                <c:pt idx="2">
                  <c:v>Foglalkoztatottak száma</c:v>
                </c:pt>
                <c:pt idx="3">
                  <c:v>Nettó árbevétel</c:v>
                </c:pt>
                <c:pt idx="4">
                  <c:v>Vállalkozások száma</c:v>
                </c:pt>
              </c:strCache>
            </c:strRef>
          </c:cat>
          <c:val>
            <c:numRef>
              <c:f>Munka1!$I$10:$I$14</c:f>
              <c:numCache>
                <c:formatCode>0.0%</c:formatCode>
                <c:ptCount val="5"/>
                <c:pt idx="0">
                  <c:v>0.49199999999999999</c:v>
                </c:pt>
                <c:pt idx="1">
                  <c:v>0.54600000000000004</c:v>
                </c:pt>
                <c:pt idx="2">
                  <c:v>0.74099999999999999</c:v>
                </c:pt>
                <c:pt idx="3">
                  <c:v>0.48</c:v>
                </c:pt>
                <c:pt idx="4">
                  <c:v>0.96799999999999997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76-7940-8EEF-20F30E6EA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17344"/>
        <c:axId val="19439616"/>
      </c:barChart>
      <c:catAx>
        <c:axId val="1941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/>
          <a:lstStyle/>
          <a:p>
            <a:pPr>
              <a:defRPr b="1"/>
            </a:pPr>
            <a:endParaRPr lang="hu-HU"/>
          </a:p>
        </c:txPr>
        <c:crossAx val="19439616"/>
        <c:crosses val="autoZero"/>
        <c:auto val="1"/>
        <c:lblAlgn val="ctr"/>
        <c:lblOffset val="100"/>
        <c:noMultiLvlLbl val="0"/>
      </c:catAx>
      <c:valAx>
        <c:axId val="194396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417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3348306259993"/>
          <c:y val="0.86862113732921897"/>
          <c:w val="0.42950720380338703"/>
          <c:h val="7.333512742871629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Munka1!$D$10</c:f>
              <c:strCache>
                <c:ptCount val="1"/>
                <c:pt idx="0">
                  <c:v>Miért nem innováltunk?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9498525073746178E-3"/>
                  <c:y val="1.2222222222222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E4-4BEE-84D1-10DA81FB19DA}"/>
                </c:ext>
              </c:extLst>
            </c:dLbl>
            <c:dLbl>
              <c:idx val="1"/>
              <c:layout>
                <c:manualLayout>
                  <c:x val="-5.4080004565040679E-17"/>
                  <c:y val="3.12489063867016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4-4BEE-84D1-10DA81FB19DA}"/>
                </c:ext>
              </c:extLst>
            </c:dLbl>
            <c:dLbl>
              <c:idx val="2"/>
              <c:layout>
                <c:manualLayout>
                  <c:x val="0"/>
                  <c:y val="-7.33136482939642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4-4BEE-84D1-10DA81FB19DA}"/>
                </c:ext>
              </c:extLst>
            </c:dLbl>
            <c:dLbl>
              <c:idx val="3"/>
              <c:layout>
                <c:manualLayout>
                  <c:x val="0"/>
                  <c:y val="6.0247156605424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E4-4BEE-84D1-10DA81FB1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Munka1!$C$11:$C$14</c:f>
              <c:strCache>
                <c:ptCount val="4"/>
                <c:pt idx="0">
                  <c:v>Nem láttunk rá okot</c:v>
                </c:pt>
                <c:pt idx="1">
                  <c:v>Nem volt ötletünk</c:v>
                </c:pt>
                <c:pt idx="2">
                  <c:v>Nem kaptunk hitelt</c:v>
                </c:pt>
                <c:pt idx="3">
                  <c:v>Nem kaptunk pályázati forrást</c:v>
                </c:pt>
              </c:strCache>
            </c:strRef>
          </c:cat>
          <c:val>
            <c:numRef>
              <c:f>Munka1!$D$11:$D$14</c:f>
              <c:numCache>
                <c:formatCode>0%</c:formatCode>
                <c:ptCount val="4"/>
                <c:pt idx="0">
                  <c:v>0.91100000000000003</c:v>
                </c:pt>
                <c:pt idx="1">
                  <c:v>5.0999999999999997E-2</c:v>
                </c:pt>
                <c:pt idx="2">
                  <c:v>0.03</c:v>
                </c:pt>
                <c:pt idx="3">
                  <c:v>3.9E-2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E4-4BEE-84D1-10DA81FB19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5984128"/>
        <c:axId val="166042624"/>
      </c:barChart>
      <c:catAx>
        <c:axId val="1659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66042624"/>
        <c:crosses val="autoZero"/>
        <c:auto val="1"/>
        <c:lblAlgn val="ctr"/>
        <c:lblOffset val="100"/>
        <c:noMultiLvlLbl val="0"/>
      </c:catAx>
      <c:valAx>
        <c:axId val="16604262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6598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1A8A7-7096-4865-8534-DCBEEDDBDB90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3468-A8D6-4C5A-B33C-E49A4D4671D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2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0FA83-1680-46D1-A6E7-61263E83B0D8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5D26-22FA-4565-B08B-BA99448A04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99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5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Hiányzik</a:t>
            </a:r>
            <a:r>
              <a:rPr lang="en-US" dirty="0"/>
              <a:t> a </a:t>
            </a:r>
            <a:r>
              <a:rPr lang="en-US" dirty="0" err="1"/>
              <a:t>változásra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képesség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58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59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0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hu-H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66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18016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418366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03470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68061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961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8854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4146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19022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26898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156513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76387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376424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442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714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0264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09131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75455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155298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5926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8858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2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2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2019.06.13.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5" Type="http://schemas.openxmlformats.org/officeDocument/2006/relationships/image" Target="../media/image46.jp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Ã©ptalÃ¡lat a kÃ¶vetkezÅre: âblurry road lightsâ">
            <a:extLst>
              <a:ext uri="{FF2B5EF4-FFF2-40B4-BE49-F238E27FC236}">
                <a16:creationId xmlns="" xmlns:a16="http://schemas.microsoft.com/office/drawing/2014/main" id="{ED182CE9-E84A-4727-B101-206721D1B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0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2695074" y="510193"/>
            <a:ext cx="6761747" cy="11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2400" dirty="0" smtClean="0"/>
              <a:t>Az </a:t>
            </a:r>
            <a:r>
              <a:rPr lang="hu-HU" sz="2400" dirty="0" err="1" smtClean="0"/>
              <a:t>Sztnh</a:t>
            </a:r>
            <a:r>
              <a:rPr lang="hu-HU" sz="2400" dirty="0" smtClean="0"/>
              <a:t> szerepe 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a hazai innováció-, és gazdaságfejlesztésben</a:t>
            </a:r>
            <a:r>
              <a:rPr lang="hu-HU" sz="24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026634" y="1600902"/>
            <a:ext cx="3754593" cy="111477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1800" b="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Pomázi Gyula</a:t>
            </a:r>
            <a:r>
              <a:rPr lang="hu-HU" sz="1800" b="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b="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hu-HU" sz="1800" b="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2019.06.13</a:t>
            </a:r>
            <a:br>
              <a:rPr lang="hu-HU" sz="1800" b="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BAJA.</a:t>
            </a:r>
            <a:endParaRPr lang="hu-HU" sz="20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98463"/>
            <a:ext cx="10406062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123715"/>
            <a:ext cx="963295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Csoportba foglalás 18"/>
          <p:cNvGrpSpPr/>
          <p:nvPr/>
        </p:nvGrpSpPr>
        <p:grpSpPr>
          <a:xfrm>
            <a:off x="10237195" y="4526700"/>
            <a:ext cx="1633677" cy="1953103"/>
            <a:chOff x="4920534" y="3021134"/>
            <a:chExt cx="2344920" cy="2901648"/>
          </a:xfrm>
        </p:grpSpPr>
        <p:pic>
          <p:nvPicPr>
            <p:cNvPr id="6" name="Kép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8359"/>
            <a:stretch/>
          </p:blipFill>
          <p:spPr>
            <a:xfrm>
              <a:off x="4920534" y="3402134"/>
              <a:ext cx="2344920" cy="2344920"/>
            </a:xfrm>
            <a:prstGeom prst="rect">
              <a:avLst/>
            </a:prstGeom>
          </p:spPr>
        </p:pic>
        <p:sp>
          <p:nvSpPr>
            <p:cNvPr id="9" name="Rectangle 26"/>
            <p:cNvSpPr/>
            <p:nvPr/>
          </p:nvSpPr>
          <p:spPr>
            <a:xfrm>
              <a:off x="4920534" y="5383334"/>
              <a:ext cx="2344920" cy="539448"/>
            </a:xfrm>
            <a:prstGeom prst="rect">
              <a:avLst/>
            </a:prstGeom>
            <a:solidFill>
              <a:srgbClr val="A29575"/>
            </a:solidFill>
            <a:ln w="1270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PÉCS</a:t>
              </a:r>
            </a:p>
          </p:txBody>
        </p:sp>
        <p:sp>
          <p:nvSpPr>
            <p:cNvPr id="12" name="Rectangle 31"/>
            <p:cNvSpPr/>
            <p:nvPr/>
          </p:nvSpPr>
          <p:spPr>
            <a:xfrm>
              <a:off x="4920534" y="3021134"/>
              <a:ext cx="2344920" cy="539448"/>
            </a:xfrm>
            <a:prstGeom prst="rect">
              <a:avLst/>
            </a:prstGeom>
            <a:solidFill>
              <a:srgbClr val="A29575"/>
            </a:solidFill>
            <a:ln w="1270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TECHNOLÓGIAI ÉS INNOVÁCIÓS PARK</a:t>
              </a: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10232700" y="2473793"/>
            <a:ext cx="1638171" cy="1938611"/>
            <a:chOff x="7481336" y="3021134"/>
            <a:chExt cx="2344920" cy="2901648"/>
          </a:xfrm>
        </p:grpSpPr>
        <p:sp>
          <p:nvSpPr>
            <p:cNvPr id="10" name="Rectangle 27"/>
            <p:cNvSpPr/>
            <p:nvPr/>
          </p:nvSpPr>
          <p:spPr>
            <a:xfrm>
              <a:off x="7481336" y="5383334"/>
              <a:ext cx="2344920" cy="539448"/>
            </a:xfrm>
            <a:prstGeom prst="rect">
              <a:avLst/>
            </a:prstGeom>
            <a:solidFill>
              <a:srgbClr val="A29575"/>
            </a:solidFill>
            <a:ln w="1270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ZALAEGERSZEG</a:t>
              </a:r>
            </a:p>
          </p:txBody>
        </p:sp>
        <p:sp>
          <p:nvSpPr>
            <p:cNvPr id="13" name="Rectangle 32"/>
            <p:cNvSpPr/>
            <p:nvPr/>
          </p:nvSpPr>
          <p:spPr>
            <a:xfrm>
              <a:off x="7481336" y="3021134"/>
              <a:ext cx="2344920" cy="539448"/>
            </a:xfrm>
            <a:prstGeom prst="rect">
              <a:avLst/>
            </a:prstGeom>
            <a:solidFill>
              <a:srgbClr val="A29575"/>
            </a:solidFill>
            <a:ln w="1270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ZALAZONE</a:t>
              </a:r>
            </a:p>
          </p:txBody>
        </p:sp>
        <p:pic>
          <p:nvPicPr>
            <p:cNvPr id="14" name="Picture 17" descr="C:\_E_meghajto\_ttAPZ_kepallomany\20171219_uj_latvanyterv\Palya-test_08_.0017.jpg">
              <a:extLst>
                <a:ext uri="{FF2B5EF4-FFF2-40B4-BE49-F238E27FC236}">
                  <a16:creationId xmlns="" xmlns:a16="http://schemas.microsoft.com/office/drawing/2014/main" id="{58BFB167-86FC-7C45-A919-44EE2814D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36" y="3560582"/>
              <a:ext cx="2344920" cy="1822752"/>
            </a:xfrm>
            <a:prstGeom prst="rect">
              <a:avLst/>
            </a:prstGeom>
            <a:noFill/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10237194" y="407846"/>
            <a:ext cx="1633678" cy="1924746"/>
            <a:chOff x="9714678" y="484506"/>
            <a:chExt cx="2344921" cy="2901648"/>
          </a:xfrm>
        </p:grpSpPr>
        <p:pic>
          <p:nvPicPr>
            <p:cNvPr id="15" name="Picture 2" descr="P:\Palkovics\2017.12.07_Mernokkepzes_Delalfold_HU\ELI\JPEG\ELI_04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14678" y="865506"/>
              <a:ext cx="234492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5"/>
            <p:cNvSpPr/>
            <p:nvPr/>
          </p:nvSpPr>
          <p:spPr>
            <a:xfrm>
              <a:off x="9714679" y="2846706"/>
              <a:ext cx="2344920" cy="539448"/>
            </a:xfrm>
            <a:prstGeom prst="rect">
              <a:avLst/>
            </a:prstGeom>
            <a:solidFill>
              <a:srgbClr val="A29575"/>
            </a:solidFill>
            <a:ln w="1270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SZEGED</a:t>
              </a:r>
            </a:p>
          </p:txBody>
        </p:sp>
        <p:sp>
          <p:nvSpPr>
            <p:cNvPr id="17" name="Rectangle 30"/>
            <p:cNvSpPr/>
            <p:nvPr/>
          </p:nvSpPr>
          <p:spPr>
            <a:xfrm>
              <a:off x="9714679" y="484506"/>
              <a:ext cx="2344920" cy="539448"/>
            </a:xfrm>
            <a:prstGeom prst="rect">
              <a:avLst/>
            </a:prstGeom>
            <a:solidFill>
              <a:srgbClr val="A29575"/>
            </a:solidFill>
            <a:ln w="12700"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 SCIENCE PARK </a:t>
              </a:r>
            </a:p>
          </p:txBody>
        </p:sp>
      </p:grpSp>
      <p:sp>
        <p:nvSpPr>
          <p:cNvPr id="21" name="Cím 1">
            <a:extLst>
              <a:ext uri="{FF2B5EF4-FFF2-40B4-BE49-F238E27FC236}">
                <a16:creationId xmlns=""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92088" y="125096"/>
            <a:ext cx="9939792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új technológiák megjelenése </a:t>
            </a:r>
            <a:r>
              <a:rPr lang="hu-HU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ipari értékláncok minden elemét átalakítják, nem lehet elbújni ezek elől</a:t>
            </a:r>
            <a:endParaRPr lang="hu-HU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72985" y="307260"/>
            <a:ext cx="10942612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cap="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Valamennyi német prémium autógyártó vállalat rendelkezik gyártási (és K+F) kapacitással Magyarországon</a:t>
            </a:r>
            <a:endParaRPr sz="3200" b="0" cap="non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églalap 14">
            <a:extLst>
              <a:ext uri="{FF2B5EF4-FFF2-40B4-BE49-F238E27FC236}">
                <a16:creationId xmlns="" xmlns:a16="http://schemas.microsoft.com/office/drawing/2014/main" id="{602538B9-6520-4092-8F8B-EC9BD2932B67}"/>
              </a:ext>
            </a:extLst>
          </p:cNvPr>
          <p:cNvSpPr/>
          <p:nvPr/>
        </p:nvSpPr>
        <p:spPr>
          <a:xfrm>
            <a:off x="3428923" y="4626852"/>
            <a:ext cx="2514600" cy="1371600"/>
          </a:xfrm>
          <a:prstGeom prst="rect">
            <a:avLst/>
          </a:prstGeom>
          <a:solidFill>
            <a:srgbClr val="0048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hu-HU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Kecskeméten épül a Mercedes-Benz legmodernebb új gyártóüzeme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églalap 14">
            <a:extLst>
              <a:ext uri="{FF2B5EF4-FFF2-40B4-BE49-F238E27FC236}">
                <a16:creationId xmlns="" xmlns:a16="http://schemas.microsoft.com/office/drawing/2014/main" id="{227285FD-6843-40C9-B1DE-C3AA3D1CEDA7}"/>
              </a:ext>
            </a:extLst>
          </p:cNvPr>
          <p:cNvSpPr/>
          <p:nvPr/>
        </p:nvSpPr>
        <p:spPr>
          <a:xfrm>
            <a:off x="6248304" y="4626851"/>
            <a:ext cx="2514600" cy="1371600"/>
          </a:xfrm>
          <a:prstGeom prst="rect">
            <a:avLst/>
          </a:prstGeom>
          <a:solidFill>
            <a:srgbClr val="0048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hu-HU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BMW gyár Debrecenben (több mint 1 milliárd eurós beruházás)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="" xmlns:a16="http://schemas.microsoft.com/office/drawing/2014/main" id="{0A14A3CD-8AD7-4AF5-8FA7-EA57A82D5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923" y="2593866"/>
            <a:ext cx="2514600" cy="20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Ã©ptalÃ¡lat a kÃ¶vetkezÅre: âjaguar r&amp;dâ">
            <a:extLst>
              <a:ext uri="{FF2B5EF4-FFF2-40B4-BE49-F238E27FC236}">
                <a16:creationId xmlns="" xmlns:a16="http://schemas.microsoft.com/office/drawing/2014/main" id="{BC1985F9-BB20-455D-A834-988182B55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4784" y="2593866"/>
            <a:ext cx="2514600" cy="20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églalap 14">
            <a:extLst>
              <a:ext uri="{FF2B5EF4-FFF2-40B4-BE49-F238E27FC236}">
                <a16:creationId xmlns="" xmlns:a16="http://schemas.microsoft.com/office/drawing/2014/main" id="{1C574FBD-87D5-4E76-AF95-68BDB3724CF0}"/>
              </a:ext>
            </a:extLst>
          </p:cNvPr>
          <p:cNvSpPr/>
          <p:nvPr/>
        </p:nvSpPr>
        <p:spPr>
          <a:xfrm>
            <a:off x="9064784" y="4626852"/>
            <a:ext cx="2514600" cy="1371600"/>
          </a:xfrm>
          <a:prstGeom prst="rect">
            <a:avLst/>
          </a:prstGeom>
          <a:solidFill>
            <a:srgbClr val="0048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hu-HU" sz="2000" b="1" dirty="0">
                <a:solidFill>
                  <a:prstClr val="white"/>
                </a:solidFill>
              </a:rPr>
              <a:t>Jaguar: </a:t>
            </a:r>
            <a:br>
              <a:rPr lang="hu-HU" sz="2000" b="1" dirty="0">
                <a:solidFill>
                  <a:prstClr val="white"/>
                </a:solidFill>
              </a:rPr>
            </a:br>
            <a:r>
              <a:rPr lang="hu-HU" sz="2000" b="1" dirty="0">
                <a:solidFill>
                  <a:prstClr val="white"/>
                </a:solidFill>
              </a:rPr>
              <a:t>Új K+F központ Budapesten</a:t>
            </a:r>
            <a:endParaRPr lang="en-US" sz="20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4" descr="KÃ©ptalÃ¡lat a kÃ¶vetkezÅre: âaudi futureâ">
            <a:extLst>
              <a:ext uri="{FF2B5EF4-FFF2-40B4-BE49-F238E27FC236}">
                <a16:creationId xmlns="" xmlns:a16="http://schemas.microsoft.com/office/drawing/2014/main" id="{64BFF344-C7EF-4101-BD96-9623329EA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42" y="2593866"/>
            <a:ext cx="2514600" cy="20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églalap 14">
            <a:extLst>
              <a:ext uri="{FF2B5EF4-FFF2-40B4-BE49-F238E27FC236}">
                <a16:creationId xmlns="" xmlns:a16="http://schemas.microsoft.com/office/drawing/2014/main" id="{D528467D-2E82-4125-B85A-D10962C8E991}"/>
              </a:ext>
            </a:extLst>
          </p:cNvPr>
          <p:cNvSpPr/>
          <p:nvPr/>
        </p:nvSpPr>
        <p:spPr>
          <a:xfrm>
            <a:off x="609542" y="4626852"/>
            <a:ext cx="2514600" cy="1371600"/>
          </a:xfrm>
          <a:prstGeom prst="rect">
            <a:avLst/>
          </a:prstGeom>
          <a:solidFill>
            <a:srgbClr val="0048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hu-HU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 </a:t>
            </a:r>
          </a:p>
          <a:p>
            <a:pPr algn="ctr">
              <a:defRPr/>
            </a:pPr>
            <a:r>
              <a:rPr lang="hu-HU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Győrben 1993 óta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églalap 14">
            <a:extLst>
              <a:ext uri="{FF2B5EF4-FFF2-40B4-BE49-F238E27FC236}">
                <a16:creationId xmlns="" xmlns:a16="http://schemas.microsoft.com/office/drawing/2014/main" id="{6E9BF88F-1AA3-4CD6-800C-E48550124ED3}"/>
              </a:ext>
            </a:extLst>
          </p:cNvPr>
          <p:cNvSpPr/>
          <p:nvPr/>
        </p:nvSpPr>
        <p:spPr>
          <a:xfrm>
            <a:off x="3428923" y="1679466"/>
            <a:ext cx="2514600" cy="914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églalap 14">
            <a:extLst>
              <a:ext uri="{FF2B5EF4-FFF2-40B4-BE49-F238E27FC236}">
                <a16:creationId xmlns="" xmlns:a16="http://schemas.microsoft.com/office/drawing/2014/main" id="{58170E48-F4D0-4A0A-830D-6FCAF543DA91}"/>
              </a:ext>
            </a:extLst>
          </p:cNvPr>
          <p:cNvSpPr/>
          <p:nvPr/>
        </p:nvSpPr>
        <p:spPr>
          <a:xfrm>
            <a:off x="6248304" y="1679466"/>
            <a:ext cx="2514600" cy="914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églalap 14">
            <a:extLst>
              <a:ext uri="{FF2B5EF4-FFF2-40B4-BE49-F238E27FC236}">
                <a16:creationId xmlns="" xmlns:a16="http://schemas.microsoft.com/office/drawing/2014/main" id="{8637DB26-FF4B-43FD-A2A4-092FCF6864DB}"/>
              </a:ext>
            </a:extLst>
          </p:cNvPr>
          <p:cNvSpPr/>
          <p:nvPr/>
        </p:nvSpPr>
        <p:spPr>
          <a:xfrm>
            <a:off x="9064784" y="1679466"/>
            <a:ext cx="2514600" cy="914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églalap 14">
            <a:extLst>
              <a:ext uri="{FF2B5EF4-FFF2-40B4-BE49-F238E27FC236}">
                <a16:creationId xmlns="" xmlns:a16="http://schemas.microsoft.com/office/drawing/2014/main" id="{842C7BD2-C6DD-450A-BBD9-BEB0C7F5003F}"/>
              </a:ext>
            </a:extLst>
          </p:cNvPr>
          <p:cNvSpPr/>
          <p:nvPr/>
        </p:nvSpPr>
        <p:spPr>
          <a:xfrm>
            <a:off x="609542" y="1679466"/>
            <a:ext cx="2514600" cy="914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10" descr="Képtalálat a következőre: „audi logo”">
            <a:extLst>
              <a:ext uri="{FF2B5EF4-FFF2-40B4-BE49-F238E27FC236}">
                <a16:creationId xmlns="" xmlns:a16="http://schemas.microsoft.com/office/drawing/2014/main" id="{337BA80A-7C0E-4641-A6D9-D216909E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464" y="1903348"/>
            <a:ext cx="970755" cy="4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kkohalmi\Desktop\Jaguar-logo.png">
            <a:extLst>
              <a:ext uri="{FF2B5EF4-FFF2-40B4-BE49-F238E27FC236}">
                <a16:creationId xmlns="" xmlns:a16="http://schemas.microsoft.com/office/drawing/2014/main" id="{973E4721-5E58-46A1-A1FE-46A2AB1A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747" y="1763147"/>
            <a:ext cx="134867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kkohalmi\Desktop\mercedes_logos.png">
            <a:extLst>
              <a:ext uri="{FF2B5EF4-FFF2-40B4-BE49-F238E27FC236}">
                <a16:creationId xmlns="" xmlns:a16="http://schemas.microsoft.com/office/drawing/2014/main" id="{70839C7A-DD7B-4E38-9933-2442A488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238" y="1808162"/>
            <a:ext cx="671969" cy="6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kkohalmi\Desktop\bmw_logo.png">
            <a:extLst>
              <a:ext uri="{FF2B5EF4-FFF2-40B4-BE49-F238E27FC236}">
                <a16:creationId xmlns="" xmlns:a16="http://schemas.microsoft.com/office/drawing/2014/main" id="{4A56CF1C-3185-4494-8247-C11B5101A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065" y="1796128"/>
            <a:ext cx="681078" cy="6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="" xmlns:a16="http://schemas.microsoft.com/office/drawing/2014/main" id="{6C4F0CF3-2143-4848-9DB1-D5512492C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8304" y="2593866"/>
            <a:ext cx="2514600" cy="20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42164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9" y="1755322"/>
            <a:ext cx="7908512" cy="463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ABE07F-A9A1-6440-B1BB-E86390671318}"/>
              </a:ext>
            </a:extLst>
          </p:cNvPr>
          <p:cNvSpPr txBox="1"/>
          <p:nvPr/>
        </p:nvSpPr>
        <p:spPr>
          <a:xfrm>
            <a:off x="8978440" y="4463868"/>
            <a:ext cx="2826770" cy="182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A technológia felváltja a rutinszerű szellemi és kézi gyakorlati feladatokat, így az emberek kevésbé megszokott és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szerte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ágazóbb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szerepeket tölthetnek be.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C56719F-A425-274A-96C8-77E142F31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8"/>
          <a:stretch/>
        </p:blipFill>
        <p:spPr bwMode="auto">
          <a:xfrm>
            <a:off x="8978440" y="1854663"/>
            <a:ext cx="2389632" cy="23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DB28D27A-6455-E346-A0FA-D54B1AE4AD84}"/>
              </a:ext>
            </a:extLst>
          </p:cNvPr>
          <p:cNvSpPr/>
          <p:nvPr/>
        </p:nvSpPr>
        <p:spPr>
          <a:xfrm>
            <a:off x="8981914" y="5307523"/>
            <a:ext cx="2428875" cy="37806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endParaRPr lang="en-US" sz="10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=""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672984" y="307260"/>
            <a:ext cx="1133795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technológiák nem az ellenségeink: amennyiben okosan használjuk ki az új technológiák nyújtotta lehetőségeket, akkor </a:t>
            </a:r>
            <a:r>
              <a:rPr lang="hu-HU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javítjuk a versenyképességünket</a:t>
            </a:r>
            <a:endParaRPr lang="hu-HU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="" xmlns:a16="http://schemas.microsoft.com/office/drawing/2014/main" id="{9B655CE5-F879-4ABE-95A2-68D5430E5B4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4" y="2179569"/>
            <a:ext cx="3280961" cy="2498861"/>
          </a:xfrm>
          <a:prstGeom prst="rect">
            <a:avLst/>
          </a:prstGeom>
          <a:noFill/>
        </p:spPr>
      </p:pic>
      <p:pic>
        <p:nvPicPr>
          <p:cNvPr id="7170" name="Picture 2" descr="KÃ©ptalÃ¡lat a kÃ¶vetkezÅre: â5gâ">
            <a:extLst>
              <a:ext uri="{FF2B5EF4-FFF2-40B4-BE49-F238E27FC236}">
                <a16:creationId xmlns="" xmlns:a16="http://schemas.microsoft.com/office/drawing/2014/main" id="{50000BCF-9534-4592-9E61-F6FE68A1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072" y="2162352"/>
            <a:ext cx="3354770" cy="25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8C2B7CFC-4C82-46B6-A5F6-CAE6951A8085}"/>
              </a:ext>
            </a:extLst>
          </p:cNvPr>
          <p:cNvSpPr txBox="1"/>
          <p:nvPr/>
        </p:nvSpPr>
        <p:spPr>
          <a:xfrm>
            <a:off x="226569" y="5023212"/>
            <a:ext cx="4299269" cy="5168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 4.0</a:t>
            </a:r>
          </a:p>
          <a:p>
            <a:pPr algn="ctr"/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Technológiai Platform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EBF5E5DF-9F91-4A61-905C-732C423F58D8}"/>
              </a:ext>
            </a:extLst>
          </p:cNvPr>
          <p:cNvSpPr txBox="1"/>
          <p:nvPr/>
        </p:nvSpPr>
        <p:spPr>
          <a:xfrm>
            <a:off x="4061317" y="5023212"/>
            <a:ext cx="4299269" cy="5168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Koalíció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531A1696-EAC0-47A7-823D-40BC98A857AD}"/>
              </a:ext>
            </a:extLst>
          </p:cNvPr>
          <p:cNvSpPr txBox="1"/>
          <p:nvPr/>
        </p:nvSpPr>
        <p:spPr>
          <a:xfrm>
            <a:off x="7966842" y="5030817"/>
            <a:ext cx="4299269" cy="5168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Koalíció</a:t>
            </a:r>
          </a:p>
        </p:txBody>
      </p:sp>
      <p:sp>
        <p:nvSpPr>
          <p:cNvPr id="10" name="Cím 1">
            <a:extLst>
              <a:ext uri="{FF2B5EF4-FFF2-40B4-BE49-F238E27FC236}">
                <a16:creationId xmlns="" xmlns:a16="http://schemas.microsoft.com/office/drawing/2014/main" id="{9AF9DE41-6D98-4CC0-8A43-C56D3D71309E}"/>
              </a:ext>
            </a:extLst>
          </p:cNvPr>
          <p:cNvSpPr txBox="1">
            <a:spLocks/>
          </p:cNvSpPr>
          <p:nvPr/>
        </p:nvSpPr>
        <p:spPr>
          <a:xfrm>
            <a:off x="672984" y="307260"/>
            <a:ext cx="1133795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cap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Technológiai platformok létrehozása a technológiai váltás elősegítése érdekében a teljes gazdaságban</a:t>
            </a:r>
          </a:p>
        </p:txBody>
      </p:sp>
      <p:sp>
        <p:nvSpPr>
          <p:cNvPr id="15" name="Dia számának helye 2">
            <a:extLst>
              <a:ext uri="{FF2B5EF4-FFF2-40B4-BE49-F238E27FC236}">
                <a16:creationId xmlns="" xmlns:a16="http://schemas.microsoft.com/office/drawing/2014/main" id="{543F0552-3798-4012-96CA-51D1053E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AI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89" y="2168173"/>
            <a:ext cx="3781950" cy="25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141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églalap 47"/>
          <p:cNvSpPr/>
          <p:nvPr/>
        </p:nvSpPr>
        <p:spPr>
          <a:xfrm rot="13372602">
            <a:off x="4702611" y="5117643"/>
            <a:ext cx="1225666" cy="13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>
            <a:off x="1510191" y="3972619"/>
            <a:ext cx="2050243" cy="4898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/>
          <p:nvPr/>
        </p:nvSpPr>
        <p:spPr>
          <a:xfrm>
            <a:off x="2144034" y="3822039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Jobbra nyíl 59"/>
          <p:cNvSpPr/>
          <p:nvPr/>
        </p:nvSpPr>
        <p:spPr>
          <a:xfrm>
            <a:off x="7317679" y="3982766"/>
            <a:ext cx="2470715" cy="4898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/>
          <p:nvPr/>
        </p:nvSpPr>
        <p:spPr>
          <a:xfrm>
            <a:off x="8007468" y="3736196"/>
            <a:ext cx="972000" cy="9720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 rot="19458167">
            <a:off x="2925358" y="4898424"/>
            <a:ext cx="972000" cy="13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lipszis 42"/>
          <p:cNvSpPr/>
          <p:nvPr/>
        </p:nvSpPr>
        <p:spPr>
          <a:xfrm>
            <a:off x="2410125" y="4892183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683925" y="3741709"/>
            <a:ext cx="972000" cy="9720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 rot="18963843">
            <a:off x="4823195" y="3422663"/>
            <a:ext cx="796491" cy="13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 50"/>
          <p:cNvSpPr/>
          <p:nvPr/>
        </p:nvSpPr>
        <p:spPr>
          <a:xfrm rot="10800000">
            <a:off x="5057832" y="4170513"/>
            <a:ext cx="1116000" cy="13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 rot="16200000">
            <a:off x="4002265" y="3088229"/>
            <a:ext cx="645644" cy="1333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5174864" y="2512272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/>
          <p:cNvSpPr/>
          <p:nvPr/>
        </p:nvSpPr>
        <p:spPr>
          <a:xfrm rot="13342455">
            <a:off x="3049880" y="3436122"/>
            <a:ext cx="816146" cy="143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4" name="Ellipszis 53"/>
          <p:cNvSpPr/>
          <p:nvPr/>
        </p:nvSpPr>
        <p:spPr>
          <a:xfrm>
            <a:off x="3845185" y="2036430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 rot="16200000">
            <a:off x="3989570" y="5194002"/>
            <a:ext cx="684000" cy="13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3858598" y="5402243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97800" y="4495409"/>
            <a:ext cx="128726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Vállalkozás</a:t>
            </a:r>
          </a:p>
        </p:txBody>
      </p:sp>
      <p:sp>
        <p:nvSpPr>
          <p:cNvPr id="8" name="Ellipszis 7"/>
          <p:cNvSpPr/>
          <p:nvPr/>
        </p:nvSpPr>
        <p:spPr>
          <a:xfrm>
            <a:off x="3560434" y="3459878"/>
            <a:ext cx="1548000" cy="15480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3700711" y="4411045"/>
            <a:ext cx="128726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Egyetem</a:t>
            </a:r>
          </a:p>
        </p:txBody>
      </p:sp>
      <p:sp>
        <p:nvSpPr>
          <p:cNvPr id="25" name="Téglalap 24"/>
          <p:cNvSpPr/>
          <p:nvPr/>
        </p:nvSpPr>
        <p:spPr>
          <a:xfrm>
            <a:off x="9251712" y="4892183"/>
            <a:ext cx="2511218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Nemzetközileg versenyképes hazai tulajdonú vállalkozás</a:t>
            </a:r>
          </a:p>
        </p:txBody>
      </p:sp>
      <p:sp>
        <p:nvSpPr>
          <p:cNvPr id="27" name="Téglalap 26"/>
          <p:cNvSpPr/>
          <p:nvPr/>
        </p:nvSpPr>
        <p:spPr>
          <a:xfrm>
            <a:off x="5933475" y="4732954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Helyi, regionális vállalatok</a:t>
            </a:r>
          </a:p>
        </p:txBody>
      </p:sp>
      <p:sp>
        <p:nvSpPr>
          <p:cNvPr id="29" name="Téglalap 28"/>
          <p:cNvSpPr/>
          <p:nvPr/>
        </p:nvSpPr>
        <p:spPr>
          <a:xfrm>
            <a:off x="4887782" y="5788070"/>
            <a:ext cx="1872363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Kutatás-fejlesztési kapacitások</a:t>
            </a:r>
          </a:p>
        </p:txBody>
      </p:sp>
      <p:sp>
        <p:nvSpPr>
          <p:cNvPr id="32" name="Téglalap 31"/>
          <p:cNvSpPr/>
          <p:nvPr/>
        </p:nvSpPr>
        <p:spPr>
          <a:xfrm>
            <a:off x="3559721" y="1510697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Inkubátorok</a:t>
            </a:r>
          </a:p>
        </p:txBody>
      </p:sp>
      <p:sp>
        <p:nvSpPr>
          <p:cNvPr id="34" name="Téglalap 33"/>
          <p:cNvSpPr/>
          <p:nvPr/>
        </p:nvSpPr>
        <p:spPr>
          <a:xfrm>
            <a:off x="4910730" y="1957673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</a:p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Akcelerátorok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688647" y="1848846"/>
            <a:ext cx="2188960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Kockázati tőkealapok és üzleti angyalok</a:t>
            </a:r>
          </a:p>
        </p:txBody>
      </p:sp>
      <p:sp>
        <p:nvSpPr>
          <p:cNvPr id="38" name="Téglalap 37"/>
          <p:cNvSpPr/>
          <p:nvPr/>
        </p:nvSpPr>
        <p:spPr>
          <a:xfrm>
            <a:off x="2096192" y="5682868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2577667" y="6188243"/>
            <a:ext cx="3526798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kapcsolatok</a:t>
            </a:r>
          </a:p>
        </p:txBody>
      </p:sp>
      <p:sp>
        <p:nvSpPr>
          <p:cNvPr id="49" name="Ellipszis 48"/>
          <p:cNvSpPr/>
          <p:nvPr/>
        </p:nvSpPr>
        <p:spPr>
          <a:xfrm>
            <a:off x="6146864" y="3728023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/>
          <p:nvPr/>
        </p:nvSpPr>
        <p:spPr>
          <a:xfrm>
            <a:off x="5184447" y="4897433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/>
          <p:nvPr/>
        </p:nvSpPr>
        <p:spPr>
          <a:xfrm>
            <a:off x="2508352" y="2523012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99" y="3636145"/>
            <a:ext cx="1219200" cy="1219200"/>
          </a:xfrm>
          <a:prstGeom prst="rect">
            <a:avLst/>
          </a:prstGeom>
        </p:spPr>
      </p:pic>
      <p:pic>
        <p:nvPicPr>
          <p:cNvPr id="1038" name="Picture 14" descr="KÃ©ptalÃ¡lat a kÃ¶vetkezÅre: âmultinational company icon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66" y="3729945"/>
            <a:ext cx="966466" cy="9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églalap 63"/>
          <p:cNvSpPr/>
          <p:nvPr/>
        </p:nvSpPr>
        <p:spPr>
          <a:xfrm>
            <a:off x="1860403" y="4399383"/>
            <a:ext cx="128726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66" y="2168120"/>
            <a:ext cx="7200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69" y="3839430"/>
            <a:ext cx="720000" cy="72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8" y="3849906"/>
            <a:ext cx="720000" cy="7139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49" y="4984768"/>
            <a:ext cx="1044000" cy="6981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13" y="5525191"/>
            <a:ext cx="720000" cy="72610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34" y="4998622"/>
            <a:ext cx="72000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82" y="3912039"/>
            <a:ext cx="544576" cy="54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22" y="3575578"/>
            <a:ext cx="1059501" cy="105950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9" y="3867709"/>
            <a:ext cx="72000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68" y="2628241"/>
            <a:ext cx="72000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4" y="2638272"/>
            <a:ext cx="720000" cy="720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71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r>
              <a:rPr lang="hu-HU" dirty="0"/>
              <a:t>27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="" xmlns:a16="http://schemas.microsoft.com/office/drawing/2014/main" id="{C911AF45-8948-5544-81CA-510FB7C2A973}"/>
              </a:ext>
            </a:extLst>
          </p:cNvPr>
          <p:cNvSpPr/>
          <p:nvPr/>
        </p:nvSpPr>
        <p:spPr>
          <a:xfrm>
            <a:off x="7595277" y="4624767"/>
            <a:ext cx="1842645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Növekedés és </a:t>
            </a:r>
            <a:r>
              <a:rPr lang="hu-H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nemzetköziesedés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ím 1">
            <a:extLst>
              <a:ext uri="{FF2B5EF4-FFF2-40B4-BE49-F238E27FC236}">
                <a16:creationId xmlns="" xmlns:a16="http://schemas.microsoft.com/office/drawing/2014/main" id="{6C02D5E0-22CC-7E44-8C60-2E08AE616AA3}"/>
              </a:ext>
            </a:extLst>
          </p:cNvPr>
          <p:cNvSpPr txBox="1">
            <a:spLocks/>
          </p:cNvSpPr>
          <p:nvPr/>
        </p:nvSpPr>
        <p:spPr>
          <a:xfrm>
            <a:off x="672984" y="307260"/>
            <a:ext cx="1133795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egyetemközpontú innovációs ökoszisztéma kialakításának célja, hogy nemzetközileg versenyképes hazai tulajdonú vállalkozások jöjjenek létre,</a:t>
            </a:r>
            <a:r>
              <a:rPr lang="en-US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illetve fejlődjenek tovább</a:t>
            </a:r>
          </a:p>
        </p:txBody>
      </p:sp>
    </p:spTree>
    <p:extLst>
      <p:ext uri="{BB962C8B-B14F-4D97-AF65-F5344CB8AC3E}">
        <p14:creationId xmlns:p14="http://schemas.microsoft.com/office/powerpoint/2010/main" val="271596639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0" y="334962"/>
            <a:ext cx="892492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8560470" y="673851"/>
            <a:ext cx="3092116" cy="2899611"/>
            <a:chOff x="8975558" y="192505"/>
            <a:chExt cx="3092116" cy="2899611"/>
          </a:xfrm>
        </p:grpSpPr>
        <p:sp>
          <p:nvSpPr>
            <p:cNvPr id="14" name="Téglalap 13"/>
            <p:cNvSpPr/>
            <p:nvPr/>
          </p:nvSpPr>
          <p:spPr>
            <a:xfrm>
              <a:off x="8975558" y="192505"/>
              <a:ext cx="3092116" cy="28996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Háromszög 5"/>
            <p:cNvSpPr/>
            <p:nvPr/>
          </p:nvSpPr>
          <p:spPr>
            <a:xfrm>
              <a:off x="9807743" y="1040815"/>
              <a:ext cx="1479885" cy="108284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églalap 4"/>
            <p:cNvSpPr/>
            <p:nvPr/>
          </p:nvSpPr>
          <p:spPr>
            <a:xfrm>
              <a:off x="10106528" y="334962"/>
              <a:ext cx="914400" cy="914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ITM</a:t>
              </a:r>
              <a:endParaRPr lang="hu-HU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9224208" y="195522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NKFIH</a:t>
              </a:r>
              <a:endParaRPr lang="hu-HU" b="1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11008896" y="197928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SZTNH</a:t>
              </a:r>
              <a:endParaRPr lang="hu-HU" b="1" dirty="0"/>
            </a:p>
          </p:txBody>
        </p:sp>
        <p:sp>
          <p:nvSpPr>
            <p:cNvPr id="12" name="Szalagnyíl jobbra 11"/>
            <p:cNvSpPr/>
            <p:nvPr/>
          </p:nvSpPr>
          <p:spPr>
            <a:xfrm>
              <a:off x="10238868" y="1498012"/>
              <a:ext cx="252663" cy="378911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3" name="Szalagnyíl balra 12"/>
            <p:cNvSpPr/>
            <p:nvPr/>
          </p:nvSpPr>
          <p:spPr>
            <a:xfrm>
              <a:off x="10623879" y="1498012"/>
              <a:ext cx="216569" cy="378911"/>
            </a:xfrm>
            <a:prstGeom prst="curved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98" y="3979564"/>
            <a:ext cx="3677820" cy="230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81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="" xmlns:a16="http://schemas.microsoft.com/office/drawing/2014/main" id="{62193F25-D54A-1A4C-B843-CC9C58B5D2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C25314E4-A1F4-E34C-AF61-3DDC4D96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807E011E-C0D4-2644-BBFC-4A236829EC15}"/>
              </a:ext>
            </a:extLst>
          </p:cNvPr>
          <p:cNvSpPr/>
          <p:nvPr/>
        </p:nvSpPr>
        <p:spPr>
          <a:xfrm>
            <a:off x="360219" y="1182568"/>
            <a:ext cx="3814618" cy="185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50996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7" y="673768"/>
            <a:ext cx="10188368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865633"/>
            <a:ext cx="11888788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743200" y="601578"/>
            <a:ext cx="6569242" cy="7218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Szakpolitikai és fejlesztéspolitikai paradigma váltás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9702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14"/>
          <p:cNvGraphicFramePr>
            <a:graphicFrameLocks/>
          </p:cNvGraphicFramePr>
          <p:nvPr>
            <p:extLst/>
          </p:nvPr>
        </p:nvGraphicFramePr>
        <p:xfrm>
          <a:off x="672985" y="1752966"/>
          <a:ext cx="10744949" cy="371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ím 1">
            <a:extLst>
              <a:ext uri="{FF2B5EF4-FFF2-40B4-BE49-F238E27FC236}">
                <a16:creationId xmlns="" xmlns:a16="http://schemas.microsoft.com/office/drawing/2014/main" id="{9BB02C91-B7F4-9E44-8ACC-30AB31B487B7}"/>
              </a:ext>
            </a:extLst>
          </p:cNvPr>
          <p:cNvSpPr txBox="1">
            <a:spLocks/>
          </p:cNvSpPr>
          <p:nvPr/>
        </p:nvSpPr>
        <p:spPr>
          <a:xfrm>
            <a:off x="672985" y="307260"/>
            <a:ext cx="11177270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cap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gazdaság versenyképességének további fokozása mögötti fő cél, hogy a hazai tulajdonú vállalatok hozzáadott értéke növekedjen – ez egyelőre alacsony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701C36B4-FC9D-A944-AC6F-E35B5B4EFB6C}"/>
              </a:ext>
            </a:extLst>
          </p:cNvPr>
          <p:cNvSpPr/>
          <p:nvPr/>
        </p:nvSpPr>
        <p:spPr>
          <a:xfrm>
            <a:off x="2386473" y="5426036"/>
            <a:ext cx="8901360" cy="9112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100-ból 97 vállalat magyar tulajdonú, de gazdasági súlyuk csupán akkora, mint a 3 százaléknyi súlyú külföldi cégeké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EU-ban csak Írországban nagyobb a külföldi vállalatok súlya a hozzáadott értékben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="" xmlns:a16="http://schemas.microsoft.com/office/drawing/2014/main" id="{BCA03B45-C5E2-CD4F-ADA9-478A8D261B2D}"/>
              </a:ext>
            </a:extLst>
          </p:cNvPr>
          <p:cNvSpPr/>
          <p:nvPr/>
        </p:nvSpPr>
        <p:spPr>
          <a:xfrm>
            <a:off x="320571" y="1629177"/>
            <a:ext cx="48915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és hazai tulajdonú vállalatok aránya (2016)</a:t>
            </a:r>
            <a:r>
              <a:rPr lang="hu-HU" sz="1400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="" xmlns:a16="http://schemas.microsoft.com/office/drawing/2014/main" id="{442B4613-7D1B-394B-B695-DA7305A5D6A2}"/>
              </a:ext>
            </a:extLst>
          </p:cNvPr>
          <p:cNvCxnSpPr>
            <a:cxnSpLocks/>
          </p:cNvCxnSpPr>
          <p:nvPr/>
        </p:nvCxnSpPr>
        <p:spPr>
          <a:xfrm>
            <a:off x="408258" y="1896752"/>
            <a:ext cx="3428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>
            <a:extLst>
              <a:ext uri="{FF2B5EF4-FFF2-40B4-BE49-F238E27FC236}">
                <a16:creationId xmlns="" xmlns:a16="http://schemas.microsoft.com/office/drawing/2014/main" id="{D2D63B6B-F5BC-EC41-B0EC-00E5979401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500" y="6576529"/>
            <a:ext cx="97286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87313" indent="-87313" defTabSz="895350">
              <a:tabLst>
                <a:tab pos="87313" algn="l"/>
              </a:tabLst>
            </a:pPr>
            <a:r>
              <a:rPr lang="hu-HU" sz="1200" baseline="30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KSH A Magyarországon működő külföldi irányítású leányvállalatok tevékenysége a 2015. évi végleges és 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2016.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előzetes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adatok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</a:t>
            </a:r>
            <a:endParaRPr lang="hu-HU" sz="12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BACA93B-51D4-414C-BEED-0A59D4FA539A}"/>
              </a:ext>
            </a:extLst>
          </p:cNvPr>
          <p:cNvSpPr/>
          <p:nvPr/>
        </p:nvSpPr>
        <p:spPr>
          <a:xfrm>
            <a:off x="5212097" y="4908749"/>
            <a:ext cx="203562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vállalatok súlya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C1BE35B9-74ED-D746-84AF-710A4295D725}"/>
              </a:ext>
            </a:extLst>
          </p:cNvPr>
          <p:cNvSpPr/>
          <p:nvPr/>
        </p:nvSpPr>
        <p:spPr>
          <a:xfrm>
            <a:off x="7453501" y="4910602"/>
            <a:ext cx="190285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Hazai vállalatok súlya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2D5A7625-33EC-42AC-A527-12600FF8B1C2}"/>
              </a:ext>
            </a:extLst>
          </p:cNvPr>
          <p:cNvSpPr/>
          <p:nvPr/>
        </p:nvSpPr>
        <p:spPr>
          <a:xfrm>
            <a:off x="1117600" y="1985818"/>
            <a:ext cx="10236200" cy="57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3E6B0FFC-A697-464D-BB00-04069F9C3370}"/>
              </a:ext>
            </a:extLst>
          </p:cNvPr>
          <p:cNvSpPr/>
          <p:nvPr/>
        </p:nvSpPr>
        <p:spPr>
          <a:xfrm>
            <a:off x="1111811" y="4196462"/>
            <a:ext cx="10236200" cy="57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2292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48AD438A-23E1-40C4-8CE2-32C1A223948D}"/>
              </a:ext>
            </a:extLst>
          </p:cNvPr>
          <p:cNvSpPr/>
          <p:nvPr/>
        </p:nvSpPr>
        <p:spPr>
          <a:xfrm>
            <a:off x="1544517" y="2743010"/>
            <a:ext cx="4551483" cy="667518"/>
          </a:xfrm>
          <a:prstGeom prst="rect">
            <a:avLst/>
          </a:prstGeom>
          <a:solidFill>
            <a:srgbClr val="BBDEFB"/>
          </a:solidFill>
          <a:ln>
            <a:solidFill>
              <a:srgbClr val="BBD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B3F0DD7D-B6AF-4836-BF4F-8A139234B56B}"/>
              </a:ext>
            </a:extLst>
          </p:cNvPr>
          <p:cNvSpPr/>
          <p:nvPr/>
        </p:nvSpPr>
        <p:spPr>
          <a:xfrm>
            <a:off x="1354805" y="1313715"/>
            <a:ext cx="4499904" cy="21903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világkereskedelem 80 százalékát 600 globális értéklánc adja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1990-es években a globális értékláncok </a:t>
            </a:r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alacsony hozzáadott értékű tevékenységeiket 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(főként gyártás) szervezték ki </a:t>
            </a:r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Magyarországra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visegrádi régió többi országához hasonlóan)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Magyarországon </a:t>
            </a:r>
            <a:r>
              <a:rPr lang="hu-H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a hazai vállalatok hozzáadott értéke az exportban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ennek jelentős növelése szükséges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2" name="Cím 1">
            <a:extLst>
              <a:ext uri="{FF2B5EF4-FFF2-40B4-BE49-F238E27FC236}">
                <a16:creationId xmlns="" xmlns:a16="http://schemas.microsoft.com/office/drawing/2014/main" id="{C97AEF7F-C6B9-DB4B-B24C-13B7986C0B9B}"/>
              </a:ext>
            </a:extLst>
          </p:cNvPr>
          <p:cNvSpPr txBox="1">
            <a:spLocks/>
          </p:cNvSpPr>
          <p:nvPr/>
        </p:nvSpPr>
        <p:spPr>
          <a:xfrm>
            <a:off x="672984" y="307260"/>
            <a:ext cx="1133795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cap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Cél, hogy a globális értékláncok a magas hozzáadott értéket előállító tevékenységeiket hozzák Magyarországra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900F418E-C6ED-45AC-8C2A-100FBF72A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1" y="3559865"/>
            <a:ext cx="5519392" cy="299087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474412E4-8622-4E45-BA43-20D63D925A8E}"/>
              </a:ext>
            </a:extLst>
          </p:cNvPr>
          <p:cNvSpPr/>
          <p:nvPr/>
        </p:nvSpPr>
        <p:spPr>
          <a:xfrm>
            <a:off x="222505" y="1302910"/>
            <a:ext cx="1128111" cy="2201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Helyzetkép</a:t>
            </a:r>
            <a:endParaRPr lang="hu-H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="" xmlns:a16="http://schemas.microsoft.com/office/drawing/2014/main" id="{6BEC9058-E444-4623-B334-7B9A61E28823}"/>
              </a:ext>
            </a:extLst>
          </p:cNvPr>
          <p:cNvSpPr/>
          <p:nvPr/>
        </p:nvSpPr>
        <p:spPr>
          <a:xfrm>
            <a:off x="1226658" y="3558105"/>
            <a:ext cx="2988718" cy="41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Mosolygörbe</a:t>
            </a:r>
            <a:r>
              <a:rPr lang="hu-HU" sz="1400" baseline="30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12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="" xmlns:a16="http://schemas.microsoft.com/office/drawing/2014/main" id="{7814E895-22C6-4B85-8291-947A79990185}"/>
              </a:ext>
            </a:extLst>
          </p:cNvPr>
          <p:cNvCxnSpPr>
            <a:cxnSpLocks/>
          </p:cNvCxnSpPr>
          <p:nvPr/>
        </p:nvCxnSpPr>
        <p:spPr>
          <a:xfrm>
            <a:off x="1305219" y="3873845"/>
            <a:ext cx="8910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erékszögű háromszög 28">
            <a:extLst>
              <a:ext uri="{FF2B5EF4-FFF2-40B4-BE49-F238E27FC236}">
                <a16:creationId xmlns="" xmlns:a16="http://schemas.microsoft.com/office/drawing/2014/main" id="{A004A2B8-9382-455B-860C-BA2381AAC4A2}"/>
              </a:ext>
            </a:extLst>
          </p:cNvPr>
          <p:cNvSpPr/>
          <p:nvPr/>
        </p:nvSpPr>
        <p:spPr>
          <a:xfrm flipH="1">
            <a:off x="5875785" y="1313715"/>
            <a:ext cx="224229" cy="1458729"/>
          </a:xfrm>
          <a:prstGeom prst="rtTriangle">
            <a:avLst/>
          </a:prstGeom>
          <a:solidFill>
            <a:srgbClr val="BBDEFB"/>
          </a:solidFill>
          <a:ln>
            <a:solidFill>
              <a:srgbClr val="BBD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0" name="Derékszögű háromszög 29">
            <a:extLst>
              <a:ext uri="{FF2B5EF4-FFF2-40B4-BE49-F238E27FC236}">
                <a16:creationId xmlns="" xmlns:a16="http://schemas.microsoft.com/office/drawing/2014/main" id="{C61C8783-1520-412C-A608-C9F7AD30AC41}"/>
              </a:ext>
            </a:extLst>
          </p:cNvPr>
          <p:cNvSpPr/>
          <p:nvPr/>
        </p:nvSpPr>
        <p:spPr>
          <a:xfrm flipH="1" flipV="1">
            <a:off x="5879803" y="2761482"/>
            <a:ext cx="220212" cy="3448405"/>
          </a:xfrm>
          <a:prstGeom prst="rtTriangle">
            <a:avLst/>
          </a:prstGeom>
          <a:solidFill>
            <a:srgbClr val="BBDEFB"/>
          </a:solidFill>
          <a:ln>
            <a:solidFill>
              <a:srgbClr val="BBD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4" name="5. Source">
            <a:extLst>
              <a:ext uri="{FF2B5EF4-FFF2-40B4-BE49-F238E27FC236}">
                <a16:creationId xmlns="" xmlns:a16="http://schemas.microsoft.com/office/drawing/2014/main" id="{CA4F2F9E-059F-46C8-94D5-07D4A5FCF6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501" y="6576529"/>
            <a:ext cx="7200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hu-HU" sz="1200" baseline="30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2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Sin, Stan (2012); </a:t>
            </a:r>
            <a:r>
              <a:rPr lang="hu-HU" sz="1200" baseline="30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2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OECD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="" xmlns:a16="http://schemas.microsoft.com/office/drawing/2014/main" id="{7A19B61F-F885-4720-82BC-27E1E8D5A162}"/>
              </a:ext>
            </a:extLst>
          </p:cNvPr>
          <p:cNvSpPr/>
          <p:nvPr/>
        </p:nvSpPr>
        <p:spPr>
          <a:xfrm>
            <a:off x="6095999" y="1302910"/>
            <a:ext cx="5914939" cy="5153308"/>
          </a:xfrm>
          <a:prstGeom prst="rect">
            <a:avLst/>
          </a:prstGeom>
          <a:noFill/>
          <a:ln>
            <a:solidFill>
              <a:srgbClr val="BBD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="" xmlns:a16="http://schemas.microsoft.com/office/drawing/2014/main" id="{A699FEF6-8D9A-40AC-88CC-3439934539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716" y="1833096"/>
            <a:ext cx="4531627" cy="4383396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4FA34788-60F1-4908-8CDA-EBCE3CB7197E}"/>
              </a:ext>
            </a:extLst>
          </p:cNvPr>
          <p:cNvSpPr/>
          <p:nvPr/>
        </p:nvSpPr>
        <p:spPr>
          <a:xfrm>
            <a:off x="6224055" y="1365554"/>
            <a:ext cx="4835287" cy="41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hazai és külföldi tulajdonú vállalatok hozzájárulása az export hozzáadott értékéhez, 2009</a:t>
            </a:r>
            <a:r>
              <a:rPr lang="hu-HU" sz="1400" b="1" baseline="30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hu-HU" sz="14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gyenes összekötő 19">
            <a:extLst>
              <a:ext uri="{FF2B5EF4-FFF2-40B4-BE49-F238E27FC236}">
                <a16:creationId xmlns="" xmlns:a16="http://schemas.microsoft.com/office/drawing/2014/main" id="{DBAD5D4C-D1E0-431A-8DCC-8D7D793BD3CC}"/>
              </a:ext>
            </a:extLst>
          </p:cNvPr>
          <p:cNvCxnSpPr>
            <a:cxnSpLocks/>
          </p:cNvCxnSpPr>
          <p:nvPr/>
        </p:nvCxnSpPr>
        <p:spPr>
          <a:xfrm>
            <a:off x="6304929" y="1786617"/>
            <a:ext cx="31808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20">
            <a:extLst>
              <a:ext uri="{FF2B5EF4-FFF2-40B4-BE49-F238E27FC236}">
                <a16:creationId xmlns="" xmlns:a16="http://schemas.microsoft.com/office/drawing/2014/main" id="{EC27F262-5690-49E9-9B05-7F35504DA37F}"/>
              </a:ext>
            </a:extLst>
          </p:cNvPr>
          <p:cNvSpPr/>
          <p:nvPr/>
        </p:nvSpPr>
        <p:spPr>
          <a:xfrm>
            <a:off x="10000566" y="4469299"/>
            <a:ext cx="225778" cy="84666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2" name="Téglalap feliratnak 24">
            <a:extLst>
              <a:ext uri="{FF2B5EF4-FFF2-40B4-BE49-F238E27FC236}">
                <a16:creationId xmlns="" xmlns:a16="http://schemas.microsoft.com/office/drawing/2014/main" id="{81FDA643-205A-451C-8BAB-94A5C6B70BCD}"/>
              </a:ext>
            </a:extLst>
          </p:cNvPr>
          <p:cNvSpPr/>
          <p:nvPr/>
        </p:nvSpPr>
        <p:spPr>
          <a:xfrm>
            <a:off x="9840970" y="5504129"/>
            <a:ext cx="2008855" cy="900528"/>
          </a:xfrm>
          <a:prstGeom prst="wedgeRectCallout">
            <a:avLst>
              <a:gd name="adj1" fmla="val -33441"/>
              <a:gd name="adj2" fmla="val -7970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Magyarországon a legalacsonyabb a hazai hozzáadott érték az exportban</a:t>
            </a:r>
          </a:p>
        </p:txBody>
      </p:sp>
    </p:spTree>
    <p:extLst>
      <p:ext uri="{BB962C8B-B14F-4D97-AF65-F5344CB8AC3E}">
        <p14:creationId xmlns:p14="http://schemas.microsoft.com/office/powerpoint/2010/main" val="299466339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610600" y="6504127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72985" y="307260"/>
            <a:ext cx="10942612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 kihívás a kkv-k esetében: nincsenek tudatában az innováció fontosságának – a szemléletformálás meghatározó szerepet játszik</a:t>
            </a:r>
          </a:p>
        </p:txBody>
      </p:sp>
      <p:sp>
        <p:nvSpPr>
          <p:cNvPr id="42" name="Dia számának helye 2">
            <a:extLst>
              <a:ext uri="{FF2B5EF4-FFF2-40B4-BE49-F238E27FC236}">
                <a16:creationId xmlns="" xmlns:a16="http://schemas.microsoft.com/office/drawing/2014/main" id="{80A279DD-FFC2-4213-B6DF-42470411AEE4}"/>
              </a:ext>
            </a:extLst>
          </p:cNvPr>
          <p:cNvSpPr txBox="1">
            <a:spLocks/>
          </p:cNvSpPr>
          <p:nvPr/>
        </p:nvSpPr>
        <p:spPr>
          <a:xfrm>
            <a:off x="8610600" y="6504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B3406-DEFF-446A-9B24-DCCB279FEDF6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16" name="Téglalap 15">
            <a:extLst>
              <a:ext uri="{FF2B5EF4-FFF2-40B4-BE49-F238E27FC236}">
                <a16:creationId xmlns="" xmlns:a16="http://schemas.microsoft.com/office/drawing/2014/main" id="{6B04E529-4900-48B8-BED4-CBFF3C167F9C}"/>
              </a:ext>
            </a:extLst>
          </p:cNvPr>
          <p:cNvSpPr/>
          <p:nvPr/>
        </p:nvSpPr>
        <p:spPr>
          <a:xfrm>
            <a:off x="343959" y="1666186"/>
            <a:ext cx="3350585" cy="41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nem vezetett be innovációt?</a:t>
            </a:r>
            <a:r>
              <a:rPr lang="hu-HU" sz="14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hu-HU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Egyenes összekötő 16">
            <a:extLst>
              <a:ext uri="{FF2B5EF4-FFF2-40B4-BE49-F238E27FC236}">
                <a16:creationId xmlns="" xmlns:a16="http://schemas.microsoft.com/office/drawing/2014/main" id="{8993E2BD-9680-48BA-A06C-40EC4E34862E}"/>
              </a:ext>
            </a:extLst>
          </p:cNvPr>
          <p:cNvCxnSpPr>
            <a:cxnSpLocks/>
          </p:cNvCxnSpPr>
          <p:nvPr/>
        </p:nvCxnSpPr>
        <p:spPr>
          <a:xfrm>
            <a:off x="434460" y="2034704"/>
            <a:ext cx="258174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>
            <a:extLst>
              <a:ext uri="{FF2B5EF4-FFF2-40B4-BE49-F238E27FC236}">
                <a16:creationId xmlns="" xmlns:a16="http://schemas.microsoft.com/office/drawing/2014/main" id="{C6430AF6-8558-4C36-A7BF-7EC50539B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850621"/>
              </p:ext>
            </p:extLst>
          </p:nvPr>
        </p:nvGraphicFramePr>
        <p:xfrm>
          <a:off x="1640143" y="1932127"/>
          <a:ext cx="861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5. Source">
            <a:extLst>
              <a:ext uri="{FF2B5EF4-FFF2-40B4-BE49-F238E27FC236}">
                <a16:creationId xmlns="" xmlns:a16="http://schemas.microsoft.com/office/drawing/2014/main" id="{5A4315A0-E4D8-4F6A-A638-4C82A24DB9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501" y="6576529"/>
            <a:ext cx="7200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hu-HU" sz="1200" baseline="30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hu-HU" sz="12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 felmérés, 10 fő feletti vállalatok</a:t>
            </a:r>
            <a:endParaRPr lang="hu-HU" sz="1200" baseline="300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3165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7E59654C-2F04-49D8-839B-42E7AA03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="" xmlns:a16="http://schemas.microsoft.com/office/drawing/2014/main" id="{CA639B47-8F73-45CC-9C26-1086D55FD9F6}"/>
              </a:ext>
            </a:extLst>
          </p:cNvPr>
          <p:cNvSpPr txBox="1">
            <a:spLocks/>
          </p:cNvSpPr>
          <p:nvPr/>
        </p:nvSpPr>
        <p:spPr>
          <a:xfrm>
            <a:off x="672984" y="307260"/>
            <a:ext cx="1133795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cap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Kreatív magyarok és innovatív vállalkozások: fő programok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="" xmlns:a16="http://schemas.microsoft.com/office/drawing/2014/main" id="{EB178962-83F0-49ED-A67D-D60FF0EBA969}"/>
              </a:ext>
            </a:extLst>
          </p:cNvPr>
          <p:cNvSpPr/>
          <p:nvPr/>
        </p:nvSpPr>
        <p:spPr>
          <a:xfrm>
            <a:off x="4654642" y="3226399"/>
            <a:ext cx="1944000" cy="1944000"/>
          </a:xfrm>
          <a:prstGeom prst="ellipse">
            <a:avLst/>
          </a:prstGeom>
          <a:solidFill>
            <a:srgbClr val="42A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Kreatív magyarok és innovatív vállalkozások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931E8DA5-B34B-4AE1-9F59-8782F4FADD42}"/>
              </a:ext>
            </a:extLst>
          </p:cNvPr>
          <p:cNvCxnSpPr>
            <a:cxnSpLocks/>
          </p:cNvCxnSpPr>
          <p:nvPr/>
        </p:nvCxnSpPr>
        <p:spPr>
          <a:xfrm>
            <a:off x="6015730" y="3517935"/>
            <a:ext cx="1716044" cy="2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>
            <a:extLst>
              <a:ext uri="{FF2B5EF4-FFF2-40B4-BE49-F238E27FC236}">
                <a16:creationId xmlns="" xmlns:a16="http://schemas.microsoft.com/office/drawing/2014/main" id="{44DA8FCA-F89A-475A-AF65-475739CAD31F}"/>
              </a:ext>
            </a:extLst>
          </p:cNvPr>
          <p:cNvSpPr/>
          <p:nvPr/>
        </p:nvSpPr>
        <p:spPr>
          <a:xfrm>
            <a:off x="5987959" y="350220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="" xmlns:a16="http://schemas.microsoft.com/office/drawing/2014/main" id="{E375E2E3-0527-4736-BDDC-198B501CC297}"/>
              </a:ext>
            </a:extLst>
          </p:cNvPr>
          <p:cNvSpPr/>
          <p:nvPr/>
        </p:nvSpPr>
        <p:spPr>
          <a:xfrm>
            <a:off x="8747944" y="3697249"/>
            <a:ext cx="2552244" cy="10839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tudatformálás, bekapcsolódás az új ICT technológiai folyamatokba 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="" xmlns:a16="http://schemas.microsoft.com/office/drawing/2014/main" id="{2DDBDAA9-6264-4AD0-926E-5F0936BDB597}"/>
              </a:ext>
            </a:extLst>
          </p:cNvPr>
          <p:cNvCxnSpPr>
            <a:cxnSpLocks/>
          </p:cNvCxnSpPr>
          <p:nvPr/>
        </p:nvCxnSpPr>
        <p:spPr>
          <a:xfrm flipV="1">
            <a:off x="6190903" y="4776620"/>
            <a:ext cx="0" cy="110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69FED414-8FD7-4356-A9E9-8E62EE7413E3}"/>
              </a:ext>
            </a:extLst>
          </p:cNvPr>
          <p:cNvCxnSpPr>
            <a:cxnSpLocks/>
          </p:cNvCxnSpPr>
          <p:nvPr/>
        </p:nvCxnSpPr>
        <p:spPr>
          <a:xfrm flipV="1">
            <a:off x="6190903" y="4101720"/>
            <a:ext cx="131171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>
            <a:extLst>
              <a:ext uri="{FF2B5EF4-FFF2-40B4-BE49-F238E27FC236}">
                <a16:creationId xmlns="" xmlns:a16="http://schemas.microsoft.com/office/drawing/2014/main" id="{360E6DAA-CF15-473A-8346-FCEA46B559A3}"/>
              </a:ext>
            </a:extLst>
          </p:cNvPr>
          <p:cNvSpPr/>
          <p:nvPr/>
        </p:nvSpPr>
        <p:spPr>
          <a:xfrm>
            <a:off x="6135027" y="40477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6B0E0AED-CAE3-4E10-813C-CE690AC233D5}"/>
              </a:ext>
            </a:extLst>
          </p:cNvPr>
          <p:cNvSpPr/>
          <p:nvPr/>
        </p:nvSpPr>
        <p:spPr>
          <a:xfrm>
            <a:off x="2832290" y="1569666"/>
            <a:ext cx="2562518" cy="1472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Oktatási rendszer munkaerőpiac konform átalakítása 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="" xmlns:a16="http://schemas.microsoft.com/office/drawing/2014/main" id="{EF73C872-4784-4C43-89F8-ED50ADED6ED4}"/>
              </a:ext>
            </a:extLst>
          </p:cNvPr>
          <p:cNvCxnSpPr>
            <a:cxnSpLocks/>
          </p:cNvCxnSpPr>
          <p:nvPr/>
        </p:nvCxnSpPr>
        <p:spPr>
          <a:xfrm>
            <a:off x="4322851" y="3882602"/>
            <a:ext cx="668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="" xmlns:a16="http://schemas.microsoft.com/office/drawing/2014/main" id="{D586AFDE-7E03-4AC0-8F32-73EA37F55068}"/>
              </a:ext>
            </a:extLst>
          </p:cNvPr>
          <p:cNvCxnSpPr>
            <a:cxnSpLocks/>
          </p:cNvCxnSpPr>
          <p:nvPr/>
        </p:nvCxnSpPr>
        <p:spPr>
          <a:xfrm flipV="1">
            <a:off x="4993688" y="3882602"/>
            <a:ext cx="23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="" xmlns:a16="http://schemas.microsoft.com/office/drawing/2014/main" id="{8AABB43E-7327-475C-AC23-F60D36B943B5}"/>
              </a:ext>
            </a:extLst>
          </p:cNvPr>
          <p:cNvSpPr/>
          <p:nvPr/>
        </p:nvSpPr>
        <p:spPr>
          <a:xfrm>
            <a:off x="5192107" y="3835055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B51F1433-DD8A-4103-AFB9-6CD0C227241F}"/>
              </a:ext>
            </a:extLst>
          </p:cNvPr>
          <p:cNvSpPr/>
          <p:nvPr/>
        </p:nvSpPr>
        <p:spPr>
          <a:xfrm>
            <a:off x="2493938" y="3445501"/>
            <a:ext cx="1828913" cy="11131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Vállalati hozzáadott érték növelése </a:t>
            </a:r>
          </a:p>
        </p:txBody>
      </p:sp>
      <p:cxnSp>
        <p:nvCxnSpPr>
          <p:cNvPr id="20" name="Egyenes összekötő 19">
            <a:extLst>
              <a:ext uri="{FF2B5EF4-FFF2-40B4-BE49-F238E27FC236}">
                <a16:creationId xmlns="" xmlns:a16="http://schemas.microsoft.com/office/drawing/2014/main" id="{A1E46019-65BA-4217-8001-89AB8537A87E}"/>
              </a:ext>
            </a:extLst>
          </p:cNvPr>
          <p:cNvCxnSpPr>
            <a:cxnSpLocks/>
          </p:cNvCxnSpPr>
          <p:nvPr/>
        </p:nvCxnSpPr>
        <p:spPr>
          <a:xfrm flipH="1">
            <a:off x="4392874" y="4389136"/>
            <a:ext cx="0" cy="1915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="" xmlns:a16="http://schemas.microsoft.com/office/drawing/2014/main" id="{05F0694A-8F31-45FF-95D3-979492A8E383}"/>
              </a:ext>
            </a:extLst>
          </p:cNvPr>
          <p:cNvCxnSpPr>
            <a:cxnSpLocks/>
          </p:cNvCxnSpPr>
          <p:nvPr/>
        </p:nvCxnSpPr>
        <p:spPr>
          <a:xfrm>
            <a:off x="4392874" y="4409000"/>
            <a:ext cx="71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zis 21">
            <a:extLst>
              <a:ext uri="{FF2B5EF4-FFF2-40B4-BE49-F238E27FC236}">
                <a16:creationId xmlns="" xmlns:a16="http://schemas.microsoft.com/office/drawing/2014/main" id="{A3A0031B-E244-4E14-855A-51091A88E3D3}"/>
              </a:ext>
            </a:extLst>
          </p:cNvPr>
          <p:cNvSpPr/>
          <p:nvPr/>
        </p:nvSpPr>
        <p:spPr>
          <a:xfrm>
            <a:off x="5062093" y="435500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="" xmlns:a16="http://schemas.microsoft.com/office/drawing/2014/main" id="{A847998C-9655-4C95-B8A6-760A3910FC3C}"/>
              </a:ext>
            </a:extLst>
          </p:cNvPr>
          <p:cNvSpPr/>
          <p:nvPr/>
        </p:nvSpPr>
        <p:spPr>
          <a:xfrm>
            <a:off x="7877538" y="1095720"/>
            <a:ext cx="2552244" cy="11703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Innovációs és kutatási rendszer struktúraváltása</a:t>
            </a:r>
          </a:p>
        </p:txBody>
      </p:sp>
      <p:cxnSp>
        <p:nvCxnSpPr>
          <p:cNvPr id="24" name="Egyenes összekötő 23">
            <a:extLst>
              <a:ext uri="{FF2B5EF4-FFF2-40B4-BE49-F238E27FC236}">
                <a16:creationId xmlns="" xmlns:a16="http://schemas.microsoft.com/office/drawing/2014/main" id="{AA94B954-366A-45C6-A34B-561FFAA1A6C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535473" y="2081522"/>
            <a:ext cx="0" cy="1279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>
            <a:extLst>
              <a:ext uri="{FF2B5EF4-FFF2-40B4-BE49-F238E27FC236}">
                <a16:creationId xmlns="" xmlns:a16="http://schemas.microsoft.com/office/drawing/2014/main" id="{D1F84353-F251-4EE8-814D-8F3DB47B2848}"/>
              </a:ext>
            </a:extLst>
          </p:cNvPr>
          <p:cNvSpPr/>
          <p:nvPr/>
        </p:nvSpPr>
        <p:spPr>
          <a:xfrm>
            <a:off x="5481473" y="336095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6" name="Téglalap 25">
            <a:extLst>
              <a:ext uri="{FF2B5EF4-FFF2-40B4-BE49-F238E27FC236}">
                <a16:creationId xmlns="" xmlns:a16="http://schemas.microsoft.com/office/drawing/2014/main" id="{99797D17-83B6-4561-9566-C51CD69F7002}"/>
              </a:ext>
            </a:extLst>
          </p:cNvPr>
          <p:cNvSpPr/>
          <p:nvPr/>
        </p:nvSpPr>
        <p:spPr>
          <a:xfrm>
            <a:off x="8544632" y="5048026"/>
            <a:ext cx="2755556" cy="1394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Innovatív, nagy teljesítményű és teljes lefedettségű digitális és kommunikációs infrastruktúra Magyarországon</a:t>
            </a:r>
          </a:p>
        </p:txBody>
      </p:sp>
      <p:pic>
        <p:nvPicPr>
          <p:cNvPr id="27" name="Kép 26">
            <a:extLst>
              <a:ext uri="{FF2B5EF4-FFF2-40B4-BE49-F238E27FC236}">
                <a16:creationId xmlns="" xmlns:a16="http://schemas.microsoft.com/office/drawing/2014/main" id="{36610EF8-9B93-4B95-9D84-F7E562ABA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473" y="1095045"/>
            <a:ext cx="2336185" cy="1168093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="" xmlns:a16="http://schemas.microsoft.com/office/drawing/2014/main" id="{C14586BF-BE94-42E9-9A30-1D1383058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6" y="3445501"/>
            <a:ext cx="1942529" cy="111319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="" xmlns:a16="http://schemas.microsoft.com/office/drawing/2014/main" id="{9BA14765-395E-4AF0-AA1C-13115B03E7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034" y="3697249"/>
            <a:ext cx="1473846" cy="1079371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="" xmlns:a16="http://schemas.microsoft.com/office/drawing/2014/main" id="{69093232-97C8-4226-AA6A-7CDC9BFE56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27" y="1577667"/>
            <a:ext cx="1953635" cy="1464550"/>
          </a:xfrm>
          <a:prstGeom prst="rect">
            <a:avLst/>
          </a:prstGeom>
        </p:spPr>
      </p:pic>
      <p:pic>
        <p:nvPicPr>
          <p:cNvPr id="31" name="Picture 2" descr="KÃ©ptalÃ¡lat a kÃ¶vetkezÅre: âict infrastructureâ">
            <a:extLst>
              <a:ext uri="{FF2B5EF4-FFF2-40B4-BE49-F238E27FC236}">
                <a16:creationId xmlns="" xmlns:a16="http://schemas.microsoft.com/office/drawing/2014/main" id="{7B31A624-D3F3-4909-8E97-C5B40A58B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226" y="5048026"/>
            <a:ext cx="2345406" cy="13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Ã©ptalÃ¡lat a kÃ¶vetkezÅre: âcritical infrastructureâ">
            <a:extLst>
              <a:ext uri="{FF2B5EF4-FFF2-40B4-BE49-F238E27FC236}">
                <a16:creationId xmlns="" xmlns:a16="http://schemas.microsoft.com/office/drawing/2014/main" id="{3BE5931F-C776-4050-8305-A2BAA03D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774" y="2347595"/>
            <a:ext cx="1843738" cy="11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églalap 32">
            <a:extLst>
              <a:ext uri="{FF2B5EF4-FFF2-40B4-BE49-F238E27FC236}">
                <a16:creationId xmlns="" xmlns:a16="http://schemas.microsoft.com/office/drawing/2014/main" id="{87B8E56F-BA92-4C6E-9722-2EF92439ED5E}"/>
              </a:ext>
            </a:extLst>
          </p:cNvPr>
          <p:cNvSpPr/>
          <p:nvPr/>
        </p:nvSpPr>
        <p:spPr>
          <a:xfrm>
            <a:off x="9575513" y="2347594"/>
            <a:ext cx="2327258" cy="11703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Kulcsiparágak fejlesztése és fenntartható működésének megteremtése</a:t>
            </a:r>
          </a:p>
        </p:txBody>
      </p:sp>
      <p:pic>
        <p:nvPicPr>
          <p:cNvPr id="34" name="Picture 12" descr="KÃ©ptalÃ¡lat a kÃ¶vetkezÅre: âdevelopmentâ">
            <a:extLst>
              <a:ext uri="{FF2B5EF4-FFF2-40B4-BE49-F238E27FC236}">
                <a16:creationId xmlns="" xmlns:a16="http://schemas.microsoft.com/office/drawing/2014/main" id="{56DB3287-7224-4B83-AB33-421FF55F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66" y="5016804"/>
            <a:ext cx="2345398" cy="12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églalap 34">
            <a:extLst>
              <a:ext uri="{FF2B5EF4-FFF2-40B4-BE49-F238E27FC236}">
                <a16:creationId xmlns="" xmlns:a16="http://schemas.microsoft.com/office/drawing/2014/main" id="{2A062A7E-DDA2-4123-A00C-7162E871766A}"/>
              </a:ext>
            </a:extLst>
          </p:cNvPr>
          <p:cNvSpPr/>
          <p:nvPr/>
        </p:nvSpPr>
        <p:spPr>
          <a:xfrm>
            <a:off x="3162612" y="5017084"/>
            <a:ext cx="1895155" cy="1280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Összehangolt fejlesztéspolitika</a:t>
            </a:r>
            <a:endParaRPr lang="hu-H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zis 35">
            <a:extLst>
              <a:ext uri="{FF2B5EF4-FFF2-40B4-BE49-F238E27FC236}">
                <a16:creationId xmlns="" xmlns:a16="http://schemas.microsoft.com/office/drawing/2014/main" id="{2F125D92-017C-4831-A93C-45062B6EA6A4}"/>
              </a:ext>
            </a:extLst>
          </p:cNvPr>
          <p:cNvSpPr/>
          <p:nvPr/>
        </p:nvSpPr>
        <p:spPr>
          <a:xfrm>
            <a:off x="6149658" y="4657441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37" name="Egyenes összekötő 36">
            <a:extLst>
              <a:ext uri="{FF2B5EF4-FFF2-40B4-BE49-F238E27FC236}">
                <a16:creationId xmlns="" xmlns:a16="http://schemas.microsoft.com/office/drawing/2014/main" id="{6666393D-C4C9-4748-9F23-9ACD20C6B87F}"/>
              </a:ext>
            </a:extLst>
          </p:cNvPr>
          <p:cNvCxnSpPr>
            <a:cxnSpLocks/>
          </p:cNvCxnSpPr>
          <p:nvPr/>
        </p:nvCxnSpPr>
        <p:spPr>
          <a:xfrm>
            <a:off x="5106273" y="3025652"/>
            <a:ext cx="6431" cy="62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zis 37">
            <a:extLst>
              <a:ext uri="{FF2B5EF4-FFF2-40B4-BE49-F238E27FC236}">
                <a16:creationId xmlns="" xmlns:a16="http://schemas.microsoft.com/office/drawing/2014/main" id="{9A6E5EC6-F147-49A0-BC55-994683A089A0}"/>
              </a:ext>
            </a:extLst>
          </p:cNvPr>
          <p:cNvSpPr/>
          <p:nvPr/>
        </p:nvSpPr>
        <p:spPr>
          <a:xfrm>
            <a:off x="5070456" y="3578005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5714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72985" y="307260"/>
            <a:ext cx="10942612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új innovációk és technológiai megoldások támogatása esetén három tényező mérlegelése szükséges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916CE9E4-4EC3-6048-A7EB-B746477EAFEC}"/>
              </a:ext>
            </a:extLst>
          </p:cNvPr>
          <p:cNvSpPr/>
          <p:nvPr/>
        </p:nvSpPr>
        <p:spPr>
          <a:xfrm>
            <a:off x="1078160" y="2332529"/>
            <a:ext cx="2095928" cy="12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1. Megatrend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="" xmlns:a16="http://schemas.microsoft.com/office/drawing/2014/main" id="{C31F8C47-DF86-0A45-8439-70C4BBF29690}"/>
              </a:ext>
            </a:extLst>
          </p:cNvPr>
          <p:cNvSpPr/>
          <p:nvPr/>
        </p:nvSpPr>
        <p:spPr>
          <a:xfrm>
            <a:off x="1078160" y="3673803"/>
            <a:ext cx="2095928" cy="12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2. A mi közösségünk számára fontos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="" xmlns:a16="http://schemas.microsoft.com/office/drawing/2014/main" id="{8F584C10-57D3-684B-8CE8-A8D6AD6D61BD}"/>
              </a:ext>
            </a:extLst>
          </p:cNvPr>
          <p:cNvSpPr/>
          <p:nvPr/>
        </p:nvSpPr>
        <p:spPr>
          <a:xfrm>
            <a:off x="1078160" y="5015077"/>
            <a:ext cx="2095928" cy="12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3. Amiben jók vagyunk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="" xmlns:a16="http://schemas.microsoft.com/office/drawing/2014/main" id="{C45E8AC1-7A37-C846-9415-C55D1103B4B8}"/>
              </a:ext>
            </a:extLst>
          </p:cNvPr>
          <p:cNvSpPr/>
          <p:nvPr/>
        </p:nvSpPr>
        <p:spPr>
          <a:xfrm>
            <a:off x="3295665" y="2332529"/>
            <a:ext cx="7255267" cy="12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églalap 27">
            <a:extLst>
              <a:ext uri="{FF2B5EF4-FFF2-40B4-BE49-F238E27FC236}">
                <a16:creationId xmlns="" xmlns:a16="http://schemas.microsoft.com/office/drawing/2014/main" id="{AEEA163E-5EC5-E14E-8745-2AAF52229D0B}"/>
              </a:ext>
            </a:extLst>
          </p:cNvPr>
          <p:cNvSpPr/>
          <p:nvPr/>
        </p:nvSpPr>
        <p:spPr>
          <a:xfrm>
            <a:off x="3295665" y="3673803"/>
            <a:ext cx="7255267" cy="12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>
            <a:extLst>
              <a:ext uri="{FF2B5EF4-FFF2-40B4-BE49-F238E27FC236}">
                <a16:creationId xmlns="" xmlns:a16="http://schemas.microsoft.com/office/drawing/2014/main" id="{EDF94F35-EFA0-2E41-977B-989D589D9A70}"/>
              </a:ext>
            </a:extLst>
          </p:cNvPr>
          <p:cNvSpPr/>
          <p:nvPr/>
        </p:nvSpPr>
        <p:spPr>
          <a:xfrm>
            <a:off x="3295665" y="5015077"/>
            <a:ext cx="7255267" cy="12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erékszögű háromszög 3">
            <a:extLst>
              <a:ext uri="{FF2B5EF4-FFF2-40B4-BE49-F238E27FC236}">
                <a16:creationId xmlns="" xmlns:a16="http://schemas.microsoft.com/office/drawing/2014/main" id="{DD0D0222-FFCF-6140-B529-0DA7FBC342A3}"/>
              </a:ext>
            </a:extLst>
          </p:cNvPr>
          <p:cNvSpPr/>
          <p:nvPr/>
        </p:nvSpPr>
        <p:spPr>
          <a:xfrm flipH="1">
            <a:off x="3295664" y="1130157"/>
            <a:ext cx="7255268" cy="114410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A5E21B03-A2E2-0E4F-8583-FD0B2E8A83AF}"/>
              </a:ext>
            </a:extLst>
          </p:cNvPr>
          <p:cNvCxnSpPr>
            <a:cxnSpLocks/>
          </p:cNvCxnSpPr>
          <p:nvPr/>
        </p:nvCxnSpPr>
        <p:spPr>
          <a:xfrm>
            <a:off x="6133672" y="1797978"/>
            <a:ext cx="10619" cy="5345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="" xmlns:a16="http://schemas.microsoft.com/office/drawing/2014/main" id="{F2290D9C-51CE-454A-B62C-71669C85E713}"/>
              </a:ext>
            </a:extLst>
          </p:cNvPr>
          <p:cNvCxnSpPr>
            <a:cxnSpLocks/>
          </p:cNvCxnSpPr>
          <p:nvPr/>
        </p:nvCxnSpPr>
        <p:spPr>
          <a:xfrm>
            <a:off x="8248436" y="1489753"/>
            <a:ext cx="0" cy="784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>
            <a:extLst>
              <a:ext uri="{FF2B5EF4-FFF2-40B4-BE49-F238E27FC236}">
                <a16:creationId xmlns="" xmlns:a16="http://schemas.microsoft.com/office/drawing/2014/main" id="{F3F59725-1685-254A-8F81-475BEA155EA1}"/>
              </a:ext>
            </a:extLst>
          </p:cNvPr>
          <p:cNvSpPr/>
          <p:nvPr/>
        </p:nvSpPr>
        <p:spPr>
          <a:xfrm>
            <a:off x="4616818" y="1924147"/>
            <a:ext cx="1470112" cy="39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Követés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="" xmlns:a16="http://schemas.microsoft.com/office/drawing/2014/main" id="{C5620FAD-1012-7449-8CE1-53D2292FB74F}"/>
              </a:ext>
            </a:extLst>
          </p:cNvPr>
          <p:cNvSpPr/>
          <p:nvPr/>
        </p:nvSpPr>
        <p:spPr>
          <a:xfrm>
            <a:off x="6560482" y="1786760"/>
            <a:ext cx="1470112" cy="39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="" xmlns:a16="http://schemas.microsoft.com/office/drawing/2014/main" id="{D4688C7E-B7B3-F14E-9ABC-694184FB27FF}"/>
              </a:ext>
            </a:extLst>
          </p:cNvPr>
          <p:cNvSpPr/>
          <p:nvPr/>
        </p:nvSpPr>
        <p:spPr>
          <a:xfrm>
            <a:off x="8709609" y="1602603"/>
            <a:ext cx="1470112" cy="39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eredmények</a:t>
            </a:r>
          </a:p>
        </p:txBody>
      </p:sp>
      <p:sp>
        <p:nvSpPr>
          <p:cNvPr id="33" name="Ellipszis 32">
            <a:extLst>
              <a:ext uri="{FF2B5EF4-FFF2-40B4-BE49-F238E27FC236}">
                <a16:creationId xmlns="" xmlns:a16="http://schemas.microsoft.com/office/drawing/2014/main" id="{10DC7A0D-22C2-BF47-83B3-AE1A1E9811A4}"/>
              </a:ext>
            </a:extLst>
          </p:cNvPr>
          <p:cNvSpPr>
            <a:spLocks noChangeAspect="1"/>
          </p:cNvSpPr>
          <p:nvPr/>
        </p:nvSpPr>
        <p:spPr>
          <a:xfrm>
            <a:off x="7890553" y="2547990"/>
            <a:ext cx="828000" cy="82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hu-H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zis 33">
            <a:extLst>
              <a:ext uri="{FF2B5EF4-FFF2-40B4-BE49-F238E27FC236}">
                <a16:creationId xmlns="" xmlns:a16="http://schemas.microsoft.com/office/drawing/2014/main" id="{20979DF4-A48E-6847-A366-E00EA19C9376}"/>
              </a:ext>
            </a:extLst>
          </p:cNvPr>
          <p:cNvSpPr>
            <a:spLocks noChangeAspect="1"/>
          </p:cNvSpPr>
          <p:nvPr/>
        </p:nvSpPr>
        <p:spPr>
          <a:xfrm>
            <a:off x="6809453" y="3112492"/>
            <a:ext cx="900000" cy="90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zis 34">
            <a:extLst>
              <a:ext uri="{FF2B5EF4-FFF2-40B4-BE49-F238E27FC236}">
                <a16:creationId xmlns="" xmlns:a16="http://schemas.microsoft.com/office/drawing/2014/main" id="{2757918C-860A-4F44-831A-19456F163C80}"/>
              </a:ext>
            </a:extLst>
          </p:cNvPr>
          <p:cNvSpPr>
            <a:spLocks noChangeAspect="1"/>
          </p:cNvSpPr>
          <p:nvPr/>
        </p:nvSpPr>
        <p:spPr>
          <a:xfrm>
            <a:off x="9066665" y="3255166"/>
            <a:ext cx="684000" cy="68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zis 35">
            <a:extLst>
              <a:ext uri="{FF2B5EF4-FFF2-40B4-BE49-F238E27FC236}">
                <a16:creationId xmlns="" xmlns:a16="http://schemas.microsoft.com/office/drawing/2014/main" id="{4F845553-A4DB-FA4F-AB55-F457078AE4AB}"/>
              </a:ext>
            </a:extLst>
          </p:cNvPr>
          <p:cNvSpPr>
            <a:spLocks/>
          </p:cNvSpPr>
          <p:nvPr/>
        </p:nvSpPr>
        <p:spPr>
          <a:xfrm>
            <a:off x="5452241" y="3655803"/>
            <a:ext cx="648000" cy="648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lipszis 36">
            <a:extLst>
              <a:ext uri="{FF2B5EF4-FFF2-40B4-BE49-F238E27FC236}">
                <a16:creationId xmlns="" xmlns:a16="http://schemas.microsoft.com/office/drawing/2014/main" id="{7C354AFE-2071-2346-A35F-7247DE1A2F36}"/>
              </a:ext>
            </a:extLst>
          </p:cNvPr>
          <p:cNvSpPr>
            <a:spLocks noChangeAspect="1"/>
          </p:cNvSpPr>
          <p:nvPr/>
        </p:nvSpPr>
        <p:spPr>
          <a:xfrm>
            <a:off x="7744228" y="3709345"/>
            <a:ext cx="900000" cy="90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llipszis 37">
            <a:extLst>
              <a:ext uri="{FF2B5EF4-FFF2-40B4-BE49-F238E27FC236}">
                <a16:creationId xmlns="" xmlns:a16="http://schemas.microsoft.com/office/drawing/2014/main" id="{86C43F86-F2F2-E441-849B-006E1D45D8DC}"/>
              </a:ext>
            </a:extLst>
          </p:cNvPr>
          <p:cNvSpPr>
            <a:spLocks noChangeAspect="1"/>
          </p:cNvSpPr>
          <p:nvPr/>
        </p:nvSpPr>
        <p:spPr>
          <a:xfrm>
            <a:off x="6492778" y="4085617"/>
            <a:ext cx="864000" cy="86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llipszis 38">
            <a:extLst>
              <a:ext uri="{FF2B5EF4-FFF2-40B4-BE49-F238E27FC236}">
                <a16:creationId xmlns="" xmlns:a16="http://schemas.microsoft.com/office/drawing/2014/main" id="{078704BA-E2A2-D44A-95F8-762FA6B0EB45}"/>
              </a:ext>
            </a:extLst>
          </p:cNvPr>
          <p:cNvSpPr>
            <a:spLocks noChangeAspect="1"/>
          </p:cNvSpPr>
          <p:nvPr/>
        </p:nvSpPr>
        <p:spPr>
          <a:xfrm>
            <a:off x="8148240" y="4594818"/>
            <a:ext cx="900000" cy="90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lipszis 39">
            <a:extLst>
              <a:ext uri="{FF2B5EF4-FFF2-40B4-BE49-F238E27FC236}">
                <a16:creationId xmlns="" xmlns:a16="http://schemas.microsoft.com/office/drawing/2014/main" id="{881D4E8A-54CB-644B-801D-58F5927F0493}"/>
              </a:ext>
            </a:extLst>
          </p:cNvPr>
          <p:cNvSpPr/>
          <p:nvPr/>
        </p:nvSpPr>
        <p:spPr>
          <a:xfrm>
            <a:off x="9009280" y="5073714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lipszis 40">
            <a:extLst>
              <a:ext uri="{FF2B5EF4-FFF2-40B4-BE49-F238E27FC236}">
                <a16:creationId xmlns="" xmlns:a16="http://schemas.microsoft.com/office/drawing/2014/main" id="{EDF987F9-497A-7F4F-AA3A-FD9139BA280D}"/>
              </a:ext>
            </a:extLst>
          </p:cNvPr>
          <p:cNvSpPr/>
          <p:nvPr/>
        </p:nvSpPr>
        <p:spPr>
          <a:xfrm>
            <a:off x="8289280" y="5555077"/>
            <a:ext cx="720000" cy="72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llipszis 41">
            <a:extLst>
              <a:ext uri="{FF2B5EF4-FFF2-40B4-BE49-F238E27FC236}">
                <a16:creationId xmlns="" xmlns:a16="http://schemas.microsoft.com/office/drawing/2014/main" id="{4E3A8FFB-4320-6F48-91D2-82D77431BDD4}"/>
              </a:ext>
            </a:extLst>
          </p:cNvPr>
          <p:cNvSpPr/>
          <p:nvPr/>
        </p:nvSpPr>
        <p:spPr>
          <a:xfrm>
            <a:off x="9622200" y="5595714"/>
            <a:ext cx="720000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6BF72872-5E7E-FF4A-BD87-C1E1AE7B9E78}"/>
              </a:ext>
            </a:extLst>
          </p:cNvPr>
          <p:cNvSpPr/>
          <p:nvPr/>
        </p:nvSpPr>
        <p:spPr>
          <a:xfrm>
            <a:off x="5380032" y="3682190"/>
            <a:ext cx="792417" cy="595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-technológia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2F4800F7-B299-5544-8CF7-FF0B8A343A77}"/>
              </a:ext>
            </a:extLst>
          </p:cNvPr>
          <p:cNvSpPr/>
          <p:nvPr/>
        </p:nvSpPr>
        <p:spPr>
          <a:xfrm>
            <a:off x="6518876" y="4285955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Logisz</a:t>
            </a:r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hu-H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tika</a:t>
            </a:r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="" xmlns:a16="http://schemas.microsoft.com/office/drawing/2014/main" id="{AD393AA8-A993-854F-89F8-E440B3A120EB}"/>
              </a:ext>
            </a:extLst>
          </p:cNvPr>
          <p:cNvSpPr/>
          <p:nvPr/>
        </p:nvSpPr>
        <p:spPr>
          <a:xfrm>
            <a:off x="7676825" y="3928642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Élelmiszer-</a:t>
            </a:r>
          </a:p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</a:t>
            </a:r>
          </a:p>
        </p:txBody>
      </p:sp>
      <p:sp>
        <p:nvSpPr>
          <p:cNvPr id="45" name="Téglalap 44">
            <a:extLst>
              <a:ext uri="{FF2B5EF4-FFF2-40B4-BE49-F238E27FC236}">
                <a16:creationId xmlns="" xmlns:a16="http://schemas.microsoft.com/office/drawing/2014/main" id="{99AFF103-D0A7-0E44-90E5-FAF97375CE63}"/>
              </a:ext>
            </a:extLst>
          </p:cNvPr>
          <p:cNvSpPr/>
          <p:nvPr/>
        </p:nvSpPr>
        <p:spPr>
          <a:xfrm>
            <a:off x="8173297" y="4686043"/>
            <a:ext cx="8226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</a:t>
            </a:r>
          </a:p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</a:t>
            </a:r>
          </a:p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</a:t>
            </a:r>
          </a:p>
        </p:txBody>
      </p:sp>
      <p:sp>
        <p:nvSpPr>
          <p:cNvPr id="46" name="Téglalap 45">
            <a:extLst>
              <a:ext uri="{FF2B5EF4-FFF2-40B4-BE49-F238E27FC236}">
                <a16:creationId xmlns="" xmlns:a16="http://schemas.microsoft.com/office/drawing/2014/main" id="{04A2861E-3D64-3647-91E3-F5F25E73C289}"/>
              </a:ext>
            </a:extLst>
          </p:cNvPr>
          <p:cNvSpPr/>
          <p:nvPr/>
        </p:nvSpPr>
        <p:spPr>
          <a:xfrm>
            <a:off x="8964361" y="5142169"/>
            <a:ext cx="809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Agy-</a:t>
            </a:r>
          </a:p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="" xmlns:a16="http://schemas.microsoft.com/office/drawing/2014/main" id="{835B369A-FE9A-D74C-8130-E36FC9C162F8}"/>
              </a:ext>
            </a:extLst>
          </p:cNvPr>
          <p:cNvSpPr/>
          <p:nvPr/>
        </p:nvSpPr>
        <p:spPr>
          <a:xfrm>
            <a:off x="8218714" y="5691780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Autonóm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járművek</a:t>
            </a:r>
          </a:p>
        </p:txBody>
      </p:sp>
      <p:sp>
        <p:nvSpPr>
          <p:cNvPr id="48" name="Téglalap 47">
            <a:extLst>
              <a:ext uri="{FF2B5EF4-FFF2-40B4-BE49-F238E27FC236}">
                <a16:creationId xmlns="" xmlns:a16="http://schemas.microsoft.com/office/drawing/2014/main" id="{05D1FCAE-A8D1-614F-ADF0-623703BA8AB4}"/>
              </a:ext>
            </a:extLst>
          </p:cNvPr>
          <p:cNvSpPr/>
          <p:nvPr/>
        </p:nvSpPr>
        <p:spPr>
          <a:xfrm>
            <a:off x="9622200" y="5762445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Kreatív-</a:t>
            </a:r>
          </a:p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</a:t>
            </a:r>
          </a:p>
        </p:txBody>
      </p:sp>
    </p:spTree>
    <p:extLst>
      <p:ext uri="{BB962C8B-B14F-4D97-AF65-F5344CB8AC3E}">
        <p14:creationId xmlns:p14="http://schemas.microsoft.com/office/powerpoint/2010/main" val="9083369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3" y="1078140"/>
            <a:ext cx="9139238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áromszög 6">
            <a:extLst>
              <a:ext uri="{FF2B5EF4-FFF2-40B4-BE49-F238E27FC236}">
                <a16:creationId xmlns="" xmlns:a16="http://schemas.microsoft.com/office/drawing/2014/main" id="{1D3436BB-4F9F-4B43-AF3A-E04FDB450538}"/>
              </a:ext>
            </a:extLst>
          </p:cNvPr>
          <p:cNvSpPr/>
          <p:nvPr/>
        </p:nvSpPr>
        <p:spPr>
          <a:xfrm rot="16200000" flipV="1">
            <a:off x="8180851" y="3592704"/>
            <a:ext cx="2974553" cy="2039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9919" t="35351" r="43411" b="15820"/>
          <a:stretch>
            <a:fillRect/>
          </a:stretch>
        </p:blipFill>
        <p:spPr bwMode="auto">
          <a:xfrm>
            <a:off x="9903960" y="2000508"/>
            <a:ext cx="1963500" cy="16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7657" y="3810477"/>
            <a:ext cx="1969802" cy="1992483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=""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418548" y="192964"/>
            <a:ext cx="11396456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fenntarthatósági kihívásokra már nem adható egy egységesen jó válasz – csak több megoldás egyidejű alkalmazása lehet célravezető</a:t>
            </a:r>
          </a:p>
        </p:txBody>
      </p:sp>
    </p:spTree>
    <p:extLst>
      <p:ext uri="{BB962C8B-B14F-4D97-AF65-F5344CB8AC3E}">
        <p14:creationId xmlns:p14="http://schemas.microsoft.com/office/powerpoint/2010/main" val="4762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L_HU_new" id="{45623B2B-191A-4CE3-A4C4-45BB2CAC7B56}" vid="{9F2E039A-FD49-4408-8A31-DFB7CB0E35FD}"/>
    </a:ext>
  </a:extLst>
</a:theme>
</file>

<file path=ppt/theme/theme2.xml><?xml version="1.0" encoding="utf-8"?>
<a:theme xmlns:a="http://schemas.openxmlformats.org/drawingml/2006/main" name="1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L_HU_new" id="{45623B2B-191A-4CE3-A4C4-45BB2CAC7B56}" vid="{9F2E039A-FD49-4408-8A31-DFB7CB0E35FD}"/>
    </a:ext>
  </a:extLst>
</a:theme>
</file>

<file path=ppt/theme/theme3.xml><?xml version="1.0" encoding="utf-8"?>
<a:theme xmlns:a="http://schemas.openxmlformats.org/drawingml/2006/main" name="2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L_HU_new" id="{45623B2B-191A-4CE3-A4C4-45BB2CAC7B56}" vid="{9F2E039A-FD49-4408-8A31-DFB7CB0E35FD}"/>
    </a:ext>
  </a:extLst>
</a:theme>
</file>

<file path=ppt/theme/theme4.xml><?xml version="1.0" encoding="utf-8"?>
<a:theme xmlns:a="http://schemas.openxmlformats.org/drawingml/2006/main" name="3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L_HU_new" id="{45623B2B-191A-4CE3-A4C4-45BB2CAC7B56}" vid="{9F2E039A-FD49-4408-8A31-DFB7CB0E35FD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13953</TotalTime>
  <Words>584</Words>
  <Application>Microsoft Office PowerPoint</Application>
  <PresentationFormat>Egyéni</PresentationFormat>
  <Paragraphs>127</Paragraphs>
  <Slides>17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AL_HU_new</vt:lpstr>
      <vt:lpstr>1_AL_HU_new</vt:lpstr>
      <vt:lpstr>2_AL_HU_new</vt:lpstr>
      <vt:lpstr>3_AL_HU_new</vt:lpstr>
      <vt:lpstr>Pomázi Gyula | 2019.06.13 BAJA.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FEHÉR Barbara</dc:creator>
  <cp:lastModifiedBy>Pomázi Gyula</cp:lastModifiedBy>
  <cp:revision>1650</cp:revision>
  <dcterms:created xsi:type="dcterms:W3CDTF">2016-10-21T08:53:20Z</dcterms:created>
  <dcterms:modified xsi:type="dcterms:W3CDTF">2019-06-13T12:48:39Z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\\10.0.0.4\szazadveg-eco\sz.daniel\dokumentumok\Munkák\Egyéb\Sablon\Új Mappa\SZV_minta_PPT_AL_HU.pptx</vt:lpwstr>
  </property>
</Properties>
</file>