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4" r:id="rId3"/>
  </p:sldMasterIdLst>
  <p:notesMasterIdLst>
    <p:notesMasterId r:id="rId16"/>
  </p:notesMasterIdLst>
  <p:sldIdLst>
    <p:sldId id="256" r:id="rId4"/>
    <p:sldId id="304" r:id="rId5"/>
    <p:sldId id="305" r:id="rId6"/>
    <p:sldId id="306" r:id="rId7"/>
    <p:sldId id="307" r:id="rId8"/>
    <p:sldId id="308" r:id="rId9"/>
    <p:sldId id="309" r:id="rId10"/>
    <p:sldId id="286" r:id="rId11"/>
    <p:sldId id="310" r:id="rId12"/>
    <p:sldId id="311" r:id="rId13"/>
    <p:sldId id="312" r:id="rId14"/>
    <p:sldId id="267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AB0B0"/>
    <a:srgbClr val="A7CF88"/>
    <a:srgbClr val="7BB849"/>
    <a:srgbClr val="E05344"/>
    <a:srgbClr val="F97376"/>
    <a:srgbClr val="F59893"/>
    <a:srgbClr val="EE4F49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587" autoAdjust="0"/>
  </p:normalViewPr>
  <p:slideViewPr>
    <p:cSldViewPr snapToGrid="0">
      <p:cViewPr varScale="1">
        <p:scale>
          <a:sx n="67" d="100"/>
          <a:sy n="67" d="100"/>
        </p:scale>
        <p:origin x="-1219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munkalap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munkalap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1311025828048095"/>
          <c:y val="0.18799740119891797"/>
          <c:w val="0.66949155407853256"/>
          <c:h val="0.6455279510220916"/>
        </c:manualLayout>
      </c:layout>
      <c:pie3DChart>
        <c:varyColors val="1"/>
        <c:ser>
          <c:idx val="0"/>
          <c:order val="0"/>
          <c:explosion val="25"/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Pt>
            <c:idx val="4"/>
          </c:dPt>
          <c:dPt>
            <c:idx val="5"/>
          </c:dPt>
          <c:dPt>
            <c:idx val="6"/>
          </c:dPt>
          <c:dPt>
            <c:idx val="7"/>
          </c:dPt>
          <c:dPt>
            <c:idx val="8"/>
          </c:dPt>
          <c:dPt>
            <c:idx val="9"/>
          </c:dPt>
          <c:dPt>
            <c:idx val="10"/>
          </c:dPt>
          <c:dPt>
            <c:idx val="11"/>
          </c:dPt>
          <c:dPt>
            <c:idx val="12"/>
          </c:dPt>
          <c:dPt>
            <c:idx val="13"/>
          </c:dPt>
          <c:dPt>
            <c:idx val="14"/>
          </c:dPt>
          <c:dPt>
            <c:idx val="15"/>
          </c:dPt>
          <c:dPt>
            <c:idx val="16"/>
          </c:dPt>
          <c:dPt>
            <c:idx val="17"/>
          </c:dPt>
          <c:dPt>
            <c:idx val="18"/>
          </c:dPt>
          <c:dLbls>
            <c:dLbl>
              <c:idx val="0"/>
              <c:layout>
                <c:manualLayout>
                  <c:x val="-1.6905669901411922E-2"/>
                  <c:y val="-9.9730852262890343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4.2789629654676073E-2"/>
                  <c:y val="-0.13101651632552833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-1.5371178564700544E-2"/>
                  <c:y val="1.5812098310031341E-2"/>
                </c:manualLayout>
              </c:layout>
              <c:showVal val="1"/>
              <c:showCatName val="1"/>
            </c:dLbl>
            <c:dLbl>
              <c:idx val="10"/>
              <c:layout>
                <c:manualLayout>
                  <c:x val="-2.9462179272331086E-2"/>
                  <c:y val="-1.3783628535097729E-2"/>
                </c:manualLayout>
              </c:layout>
              <c:showVal val="1"/>
              <c:showCatName val="1"/>
            </c:dLbl>
            <c:dLbl>
              <c:idx val="11"/>
              <c:layout>
                <c:manualLayout>
                  <c:x val="-5.0568173584577554E-2"/>
                  <c:y val="-6.0011244669161169E-2"/>
                </c:manualLayout>
              </c:layout>
              <c:showVal val="1"/>
              <c:showCatName val="1"/>
            </c:dLbl>
            <c:dLbl>
              <c:idx val="12"/>
              <c:layout>
                <c:manualLayout>
                  <c:x val="-3.2418620153316299E-2"/>
                  <c:y val="-0.11971774378760741"/>
                </c:manualLayout>
              </c:layout>
              <c:showVal val="1"/>
              <c:showCatName val="1"/>
            </c:dLbl>
            <c:dLbl>
              <c:idx val="13"/>
              <c:layout>
                <c:manualLayout>
                  <c:x val="-3.3713340907966349E-2"/>
                  <c:y val="2.3528518896131417E-2"/>
                </c:manualLayout>
              </c:layout>
              <c:showVal val="1"/>
              <c:showCatName val="1"/>
            </c:dLbl>
            <c:dLbl>
              <c:idx val="15"/>
              <c:layout>
                <c:manualLayout>
                  <c:x val="-8.4232790559503071E-2"/>
                  <c:y val="-3.1157382935303279E-3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Val val="1"/>
            <c:showCatName val="1"/>
            <c:showLeaderLines val="1"/>
          </c:dLbls>
          <c:cat>
            <c:strRef>
              <c:f>Data!$O$63:$O$81</c:f>
              <c:strCache>
                <c:ptCount val="19"/>
                <c:pt idx="0">
                  <c:v>Gabonafélék</c:v>
                </c:pt>
                <c:pt idx="1">
                  <c:v>Olajos növények</c:v>
                </c:pt>
                <c:pt idx="2">
                  <c:v>Fehérje növények</c:v>
                </c:pt>
                <c:pt idx="3">
                  <c:v>Cukorrépa</c:v>
                </c:pt>
                <c:pt idx="4">
                  <c:v>Takarmánynövények</c:v>
                </c:pt>
                <c:pt idx="5">
                  <c:v>Burgonya</c:v>
                </c:pt>
                <c:pt idx="6">
                  <c:v>Friss zöldségek</c:v>
                </c:pt>
                <c:pt idx="7">
                  <c:v>Friss gyümölcsök</c:v>
                </c:pt>
                <c:pt idx="8">
                  <c:v>Szőlő, bor</c:v>
                </c:pt>
                <c:pt idx="9">
                  <c:v>Egyéb növényi termék</c:v>
                </c:pt>
                <c:pt idx="10">
                  <c:v>Szarvasmarha</c:v>
                </c:pt>
                <c:pt idx="11">
                  <c:v>Tej</c:v>
                </c:pt>
                <c:pt idx="12">
                  <c:v>Sertés</c:v>
                </c:pt>
                <c:pt idx="13">
                  <c:v>Baromfi</c:v>
                </c:pt>
                <c:pt idx="14">
                  <c:v>Tojás</c:v>
                </c:pt>
                <c:pt idx="15">
                  <c:v>Juh és kecske</c:v>
                </c:pt>
                <c:pt idx="16">
                  <c:v>Egyéb élő állat, állati termék</c:v>
                </c:pt>
                <c:pt idx="17">
                  <c:v>Mezőgazdasági szolgáltatás</c:v>
                </c:pt>
                <c:pt idx="18">
                  <c:v>Másodlagos tevékenység</c:v>
                </c:pt>
              </c:strCache>
            </c:strRef>
          </c:cat>
          <c:val>
            <c:numRef>
              <c:f>Data!$Y$63:$Y$81</c:f>
              <c:numCache>
                <c:formatCode>0.0%</c:formatCode>
                <c:ptCount val="19"/>
                <c:pt idx="0">
                  <c:v>0.26620752596047237</c:v>
                </c:pt>
                <c:pt idx="1">
                  <c:v>0.12439330271422366</c:v>
                </c:pt>
                <c:pt idx="2">
                  <c:v>3.0372409204970693E-3</c:v>
                </c:pt>
                <c:pt idx="3">
                  <c:v>4.971049204830099E-3</c:v>
                </c:pt>
                <c:pt idx="4">
                  <c:v>2.5494618301609543E-2</c:v>
                </c:pt>
                <c:pt idx="5">
                  <c:v>1.013905616615495E-2</c:v>
                </c:pt>
                <c:pt idx="6">
                  <c:v>7.2006075029635436E-2</c:v>
                </c:pt>
                <c:pt idx="7">
                  <c:v>3.3973465735368018E-2</c:v>
                </c:pt>
                <c:pt idx="8">
                  <c:v>2.5041107198969976E-2</c:v>
                </c:pt>
                <c:pt idx="9">
                  <c:v>3.4531548421977601E-2</c:v>
                </c:pt>
                <c:pt idx="10">
                  <c:v>3.3088323350905356E-2</c:v>
                </c:pt>
                <c:pt idx="11">
                  <c:v>5.5412692109528504E-2</c:v>
                </c:pt>
                <c:pt idx="12">
                  <c:v>8.7187870044166421E-2</c:v>
                </c:pt>
                <c:pt idx="13">
                  <c:v>0.10389505978680179</c:v>
                </c:pt>
                <c:pt idx="14">
                  <c:v>2.1788916169725513E-2</c:v>
                </c:pt>
                <c:pt idx="15">
                  <c:v>7.753435538509326E-3</c:v>
                </c:pt>
                <c:pt idx="16">
                  <c:v>2.1454780378440442E-2</c:v>
                </c:pt>
                <c:pt idx="17">
                  <c:v>4.9299006967191028E-2</c:v>
                </c:pt>
                <c:pt idx="18">
                  <c:v>2.0324925672771034E-2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6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2604243467897511"/>
          <c:y val="0.25878195433482309"/>
          <c:w val="0.6521333488198281"/>
          <c:h val="0.6303587235826845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6556399559026345E-2"/>
                  <c:y val="-2.9980539796653417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3.9484880467826812E-2"/>
                  <c:y val="6.216468779454614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0.1346963973699892"/>
                  <c:y val="4.9078552203876982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-2.4489829412893519E-2"/>
                  <c:y val="-8.9931763854195418E-4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-0.24125892577592392"/>
                  <c:y val="4.5017399500413939E-3"/>
                </c:manualLayout>
              </c:layout>
              <c:showVal val="1"/>
              <c:showCatName val="1"/>
            </c:dLbl>
            <c:dLbl>
              <c:idx val="10"/>
              <c:spPr/>
              <c:txPr>
                <a:bodyPr/>
                <a:lstStyle/>
                <a:p>
                  <a:pPr>
                    <a:defRPr sz="1800" b="1"/>
                  </a:pPr>
                  <a:endParaRPr lang="hu-HU"/>
                </a:p>
              </c:txPr>
            </c:dLbl>
            <c:showVal val="1"/>
            <c:showCatName val="1"/>
            <c:showLeaderLines val="1"/>
          </c:dLbls>
          <c:cat>
            <c:strRef>
              <c:f>Data!$N$8:$N$20</c:f>
              <c:strCache>
                <c:ptCount val="13"/>
                <c:pt idx="0">
                  <c:v>Kukorica</c:v>
                </c:pt>
                <c:pt idx="1">
                  <c:v>Búza</c:v>
                </c:pt>
                <c:pt idx="2">
                  <c:v>Árpa</c:v>
                </c:pt>
                <c:pt idx="3">
                  <c:v>Zab</c:v>
                </c:pt>
                <c:pt idx="4">
                  <c:v>Rozs</c:v>
                </c:pt>
                <c:pt idx="5">
                  <c:v>Rizs</c:v>
                </c:pt>
                <c:pt idx="6">
                  <c:v>Egyéb gabona</c:v>
                </c:pt>
                <c:pt idx="7">
                  <c:v>Olajos növények</c:v>
                </c:pt>
                <c:pt idx="8">
                  <c:v>Takarmánynövények</c:v>
                </c:pt>
                <c:pt idx="9">
                  <c:v>Burgonya</c:v>
                </c:pt>
                <c:pt idx="10">
                  <c:v>Cukorrépa</c:v>
                </c:pt>
                <c:pt idx="11">
                  <c:v>Fehérje növények</c:v>
                </c:pt>
                <c:pt idx="12">
                  <c:v>Egyéb szántóföldi növény</c:v>
                </c:pt>
              </c:strCache>
            </c:strRef>
          </c:cat>
          <c:val>
            <c:numRef>
              <c:f>Data!$Y$8:$Y$20</c:f>
              <c:numCache>
                <c:formatCode>0.0%</c:formatCode>
                <c:ptCount val="13"/>
                <c:pt idx="0">
                  <c:v>0.27882388468426206</c:v>
                </c:pt>
                <c:pt idx="1">
                  <c:v>0.21549267453987903</c:v>
                </c:pt>
                <c:pt idx="2">
                  <c:v>4.8503985790825266E-2</c:v>
                </c:pt>
                <c:pt idx="3">
                  <c:v>3.6236511640268866E-3</c:v>
                </c:pt>
                <c:pt idx="4">
                  <c:v>2.834942985503049E-3</c:v>
                </c:pt>
                <c:pt idx="5">
                  <c:v>1.3608969083313937E-3</c:v>
                </c:pt>
                <c:pt idx="6">
                  <c:v>1.6073725674211781E-2</c:v>
                </c:pt>
                <c:pt idx="7">
                  <c:v>0.3239311866823813</c:v>
                </c:pt>
                <c:pt idx="8">
                  <c:v>6.3088405921955859E-2</c:v>
                </c:pt>
                <c:pt idx="9">
                  <c:v>2.1264464415658681E-2</c:v>
                </c:pt>
                <c:pt idx="10">
                  <c:v>1.1294900863878233E-2</c:v>
                </c:pt>
                <c:pt idx="11">
                  <c:v>5.5258421117267862E-3</c:v>
                </c:pt>
                <c:pt idx="12">
                  <c:v>8.181438257359815E-3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Munka1!$C$7</c:f>
              <c:strCache>
                <c:ptCount val="1"/>
                <c:pt idx="0">
                  <c:v>road</c:v>
                </c:pt>
              </c:strCache>
            </c:strRef>
          </c:tx>
          <c:dLbls>
            <c:showVal val="1"/>
          </c:dLbls>
          <c:cat>
            <c:numRef>
              <c:f>Munka1!$D$6:$J$6</c:f>
              <c:numCache>
                <c:formatCode>General</c:formatCode>
                <c:ptCount val="7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Munka1!$D$7:$J$7</c:f>
              <c:numCache>
                <c:formatCode>General</c:formatCode>
                <c:ptCount val="7"/>
                <c:pt idx="0">
                  <c:v>45</c:v>
                </c:pt>
                <c:pt idx="1">
                  <c:v>41</c:v>
                </c:pt>
                <c:pt idx="2">
                  <c:v>52</c:v>
                </c:pt>
                <c:pt idx="3">
                  <c:v>49</c:v>
                </c:pt>
                <c:pt idx="4">
                  <c:v>47</c:v>
                </c:pt>
                <c:pt idx="5">
                  <c:v>52</c:v>
                </c:pt>
                <c:pt idx="6">
                  <c:v>54</c:v>
                </c:pt>
              </c:numCache>
            </c:numRef>
          </c:val>
        </c:ser>
        <c:ser>
          <c:idx val="1"/>
          <c:order val="1"/>
          <c:tx>
            <c:strRef>
              <c:f>Munka1!$C$8</c:f>
              <c:strCache>
                <c:ptCount val="1"/>
                <c:pt idx="0">
                  <c:v>rail</c:v>
                </c:pt>
              </c:strCache>
            </c:strRef>
          </c:tx>
          <c:dLbls>
            <c:showVal val="1"/>
          </c:dLbls>
          <c:cat>
            <c:numRef>
              <c:f>Munka1!$D$6:$J$6</c:f>
              <c:numCache>
                <c:formatCode>General</c:formatCode>
                <c:ptCount val="7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Munka1!$D$8:$J$8</c:f>
              <c:numCache>
                <c:formatCode>General</c:formatCode>
                <c:ptCount val="7"/>
                <c:pt idx="0">
                  <c:v>30</c:v>
                </c:pt>
                <c:pt idx="1">
                  <c:v>15</c:v>
                </c:pt>
                <c:pt idx="2">
                  <c:v>25</c:v>
                </c:pt>
                <c:pt idx="3">
                  <c:v>23</c:v>
                </c:pt>
                <c:pt idx="4">
                  <c:v>23</c:v>
                </c:pt>
                <c:pt idx="5">
                  <c:v>20</c:v>
                </c:pt>
                <c:pt idx="6">
                  <c:v>19</c:v>
                </c:pt>
              </c:numCache>
            </c:numRef>
          </c:val>
        </c:ser>
        <c:ser>
          <c:idx val="2"/>
          <c:order val="2"/>
          <c:tx>
            <c:strRef>
              <c:f>Munka1!$C$9</c:f>
              <c:strCache>
                <c:ptCount val="1"/>
                <c:pt idx="0">
                  <c:v>water</c:v>
                </c:pt>
              </c:strCache>
            </c:strRef>
          </c:tx>
          <c:dLbls>
            <c:showVal val="1"/>
          </c:dLbls>
          <c:cat>
            <c:numRef>
              <c:f>Munka1!$D$6:$J$6</c:f>
              <c:numCache>
                <c:formatCode>General</c:formatCode>
                <c:ptCount val="7"/>
                <c:pt idx="0">
                  <c:v>2003</c:v>
                </c:pt>
                <c:pt idx="1">
                  <c:v>2005</c:v>
                </c:pt>
                <c:pt idx="2">
                  <c:v>2007</c:v>
                </c:pt>
                <c:pt idx="3">
                  <c:v>2009</c:v>
                </c:pt>
                <c:pt idx="4">
                  <c:v>2011</c:v>
                </c:pt>
                <c:pt idx="5">
                  <c:v>2013</c:v>
                </c:pt>
                <c:pt idx="6">
                  <c:v>2015</c:v>
                </c:pt>
              </c:numCache>
            </c:numRef>
          </c:cat>
          <c:val>
            <c:numRef>
              <c:f>Munka1!$D$9:$J$9</c:f>
              <c:numCache>
                <c:formatCode>General</c:formatCode>
                <c:ptCount val="7"/>
                <c:pt idx="0">
                  <c:v>25</c:v>
                </c:pt>
                <c:pt idx="1">
                  <c:v>44</c:v>
                </c:pt>
                <c:pt idx="2">
                  <c:v>23</c:v>
                </c:pt>
                <c:pt idx="3">
                  <c:v>28</c:v>
                </c:pt>
                <c:pt idx="4">
                  <c:v>30</c:v>
                </c:pt>
                <c:pt idx="5">
                  <c:v>28</c:v>
                </c:pt>
                <c:pt idx="6">
                  <c:v>27</c:v>
                </c:pt>
              </c:numCache>
            </c:numRef>
          </c:val>
        </c:ser>
        <c:dLbls/>
        <c:overlap val="100"/>
        <c:axId val="109224320"/>
        <c:axId val="109225856"/>
      </c:barChart>
      <c:catAx>
        <c:axId val="109224320"/>
        <c:scaling>
          <c:orientation val="minMax"/>
        </c:scaling>
        <c:axPos val="b"/>
        <c:numFmt formatCode="General" sourceLinked="1"/>
        <c:tickLblPos val="nextTo"/>
        <c:crossAx val="109225856"/>
        <c:crosses val="autoZero"/>
        <c:auto val="1"/>
        <c:lblAlgn val="ctr"/>
        <c:lblOffset val="100"/>
      </c:catAx>
      <c:valAx>
        <c:axId val="1092258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0922432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hu-HU" sz="1400"/>
              <a:t>Magyarországi</a:t>
            </a:r>
            <a:r>
              <a:rPr lang="hu-HU" sz="1400" baseline="0"/>
              <a:t> búza és kukorica </a:t>
            </a:r>
          </a:p>
          <a:p>
            <a:pPr>
              <a:defRPr/>
            </a:pPr>
            <a:r>
              <a:rPr lang="hu-HU" sz="1400" baseline="0"/>
              <a:t>piaci árak</a:t>
            </a:r>
            <a:r>
              <a:rPr lang="hu-HU" sz="1400"/>
              <a:t> (HUF/t) valamint az olajár (USD/hordó) változása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Búza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Munka1!$A$8:$A$175</c:f>
              <c:strCache>
                <c:ptCount val="168"/>
                <c:pt idx="0">
                  <c:v>2005. július</c:v>
                </c:pt>
                <c:pt idx="1">
                  <c:v>2005. aug.</c:v>
                </c:pt>
                <c:pt idx="2">
                  <c:v>2005.szepr.</c:v>
                </c:pt>
                <c:pt idx="3">
                  <c:v>2005. okt.</c:v>
                </c:pt>
                <c:pt idx="4">
                  <c:v>2005. nov.</c:v>
                </c:pt>
                <c:pt idx="5">
                  <c:v>2005. dec.</c:v>
                </c:pt>
                <c:pt idx="6">
                  <c:v>2006. jan.</c:v>
                </c:pt>
                <c:pt idx="7">
                  <c:v>2006. febr.</c:v>
                </c:pt>
                <c:pt idx="8">
                  <c:v>2006. márc.</c:v>
                </c:pt>
                <c:pt idx="9">
                  <c:v>2006. ápr.</c:v>
                </c:pt>
                <c:pt idx="10">
                  <c:v>2006. május</c:v>
                </c:pt>
                <c:pt idx="11">
                  <c:v>2006. június</c:v>
                </c:pt>
                <c:pt idx="12">
                  <c:v>2006. július</c:v>
                </c:pt>
                <c:pt idx="13">
                  <c:v>2006. aug.</c:v>
                </c:pt>
                <c:pt idx="14">
                  <c:v>2006. szept.</c:v>
                </c:pt>
                <c:pt idx="15">
                  <c:v>2006. okt.</c:v>
                </c:pt>
                <c:pt idx="16">
                  <c:v>2006. nov.</c:v>
                </c:pt>
                <c:pt idx="17">
                  <c:v>2006. dec.</c:v>
                </c:pt>
                <c:pt idx="18">
                  <c:v>2007. jan.</c:v>
                </c:pt>
                <c:pt idx="19">
                  <c:v>2007. febr.</c:v>
                </c:pt>
                <c:pt idx="20">
                  <c:v>2007. márc.</c:v>
                </c:pt>
                <c:pt idx="21">
                  <c:v>2007. ápr.</c:v>
                </c:pt>
                <c:pt idx="22">
                  <c:v>2007. május</c:v>
                </c:pt>
                <c:pt idx="23">
                  <c:v>2007. június</c:v>
                </c:pt>
                <c:pt idx="24">
                  <c:v>2007. július</c:v>
                </c:pt>
                <c:pt idx="25">
                  <c:v>2007. aug.</c:v>
                </c:pt>
                <c:pt idx="26">
                  <c:v>2007. szept.</c:v>
                </c:pt>
                <c:pt idx="27">
                  <c:v>2007. okt.</c:v>
                </c:pt>
                <c:pt idx="28">
                  <c:v>2007. nov.</c:v>
                </c:pt>
                <c:pt idx="29">
                  <c:v>2007. dec.</c:v>
                </c:pt>
                <c:pt idx="30">
                  <c:v>2008. jan.</c:v>
                </c:pt>
                <c:pt idx="31">
                  <c:v>2008. febr.</c:v>
                </c:pt>
                <c:pt idx="32">
                  <c:v>2008. márc.</c:v>
                </c:pt>
                <c:pt idx="33">
                  <c:v>2008. ápr</c:v>
                </c:pt>
                <c:pt idx="34">
                  <c:v>2008. május</c:v>
                </c:pt>
                <c:pt idx="35">
                  <c:v>2008. június</c:v>
                </c:pt>
                <c:pt idx="36">
                  <c:v>2008. július</c:v>
                </c:pt>
                <c:pt idx="37">
                  <c:v>2008. aug.</c:v>
                </c:pt>
                <c:pt idx="38">
                  <c:v>2008. szept.</c:v>
                </c:pt>
                <c:pt idx="39">
                  <c:v>2008. okt.</c:v>
                </c:pt>
                <c:pt idx="40">
                  <c:v>2008. nov.</c:v>
                </c:pt>
                <c:pt idx="41">
                  <c:v>2008. dec.</c:v>
                </c:pt>
                <c:pt idx="42">
                  <c:v>2009. jan.</c:v>
                </c:pt>
                <c:pt idx="43">
                  <c:v>2009. febr.</c:v>
                </c:pt>
                <c:pt idx="44">
                  <c:v>2009. márc.</c:v>
                </c:pt>
                <c:pt idx="45">
                  <c:v>2009. ápr.</c:v>
                </c:pt>
                <c:pt idx="46">
                  <c:v>2009. május</c:v>
                </c:pt>
                <c:pt idx="47">
                  <c:v>2009. június</c:v>
                </c:pt>
                <c:pt idx="48">
                  <c:v>2009. július</c:v>
                </c:pt>
                <c:pt idx="49">
                  <c:v>2009. aug.</c:v>
                </c:pt>
                <c:pt idx="50">
                  <c:v>2009. szept.</c:v>
                </c:pt>
                <c:pt idx="51">
                  <c:v>2009. okt.</c:v>
                </c:pt>
                <c:pt idx="52">
                  <c:v>2009. nov.</c:v>
                </c:pt>
                <c:pt idx="53">
                  <c:v>2009. dec.</c:v>
                </c:pt>
                <c:pt idx="54">
                  <c:v>2010. jan.</c:v>
                </c:pt>
                <c:pt idx="55">
                  <c:v>2010. febr.</c:v>
                </c:pt>
                <c:pt idx="56">
                  <c:v>2010. márc</c:v>
                </c:pt>
                <c:pt idx="57">
                  <c:v>2010. ápr.</c:v>
                </c:pt>
                <c:pt idx="58">
                  <c:v>2010. május</c:v>
                </c:pt>
                <c:pt idx="59">
                  <c:v>2010. június</c:v>
                </c:pt>
                <c:pt idx="60">
                  <c:v>2010. július</c:v>
                </c:pt>
                <c:pt idx="61">
                  <c:v>2010. aug.</c:v>
                </c:pt>
                <c:pt idx="62">
                  <c:v>2010. szept.</c:v>
                </c:pt>
                <c:pt idx="63">
                  <c:v>2010. okt.</c:v>
                </c:pt>
                <c:pt idx="64">
                  <c:v>2010. nov.</c:v>
                </c:pt>
                <c:pt idx="65">
                  <c:v>2010. dec.</c:v>
                </c:pt>
                <c:pt idx="66">
                  <c:v>2011. jan.</c:v>
                </c:pt>
                <c:pt idx="67">
                  <c:v>2011. febr.</c:v>
                </c:pt>
                <c:pt idx="68">
                  <c:v>2011. márc.</c:v>
                </c:pt>
                <c:pt idx="69">
                  <c:v>2011. ápr.</c:v>
                </c:pt>
                <c:pt idx="70">
                  <c:v>2011. május</c:v>
                </c:pt>
                <c:pt idx="71">
                  <c:v>2011. június</c:v>
                </c:pt>
                <c:pt idx="72">
                  <c:v>2011. július</c:v>
                </c:pt>
                <c:pt idx="73">
                  <c:v>2011. aug.</c:v>
                </c:pt>
                <c:pt idx="74">
                  <c:v>2011. szept.</c:v>
                </c:pt>
                <c:pt idx="75">
                  <c:v>2011. okt.</c:v>
                </c:pt>
                <c:pt idx="76">
                  <c:v>2011. nov.</c:v>
                </c:pt>
                <c:pt idx="77">
                  <c:v>2011. dec.</c:v>
                </c:pt>
                <c:pt idx="78">
                  <c:v>2012. jan.</c:v>
                </c:pt>
                <c:pt idx="79">
                  <c:v>2012. febr.</c:v>
                </c:pt>
                <c:pt idx="80">
                  <c:v>2012. márc</c:v>
                </c:pt>
                <c:pt idx="81">
                  <c:v>2012. ápr.</c:v>
                </c:pt>
                <c:pt idx="82">
                  <c:v>2012. május</c:v>
                </c:pt>
                <c:pt idx="83">
                  <c:v>2012. június</c:v>
                </c:pt>
                <c:pt idx="84">
                  <c:v>2012. július</c:v>
                </c:pt>
                <c:pt idx="85">
                  <c:v>2012. aug.</c:v>
                </c:pt>
                <c:pt idx="86">
                  <c:v>2012. szept.</c:v>
                </c:pt>
                <c:pt idx="87">
                  <c:v>2012. okt.</c:v>
                </c:pt>
                <c:pt idx="88">
                  <c:v>2012. nov.</c:v>
                </c:pt>
                <c:pt idx="89">
                  <c:v>2012. dec.</c:v>
                </c:pt>
                <c:pt idx="90">
                  <c:v>2013. jan.</c:v>
                </c:pt>
                <c:pt idx="91">
                  <c:v>2013. febr.</c:v>
                </c:pt>
                <c:pt idx="92">
                  <c:v>2013. márc.</c:v>
                </c:pt>
                <c:pt idx="93">
                  <c:v>2013. ápr.</c:v>
                </c:pt>
                <c:pt idx="94">
                  <c:v>2013. május</c:v>
                </c:pt>
                <c:pt idx="95">
                  <c:v>2013. június</c:v>
                </c:pt>
                <c:pt idx="96">
                  <c:v>2013. július</c:v>
                </c:pt>
                <c:pt idx="97">
                  <c:v>2013. aug.</c:v>
                </c:pt>
                <c:pt idx="98">
                  <c:v>2013. szept.</c:v>
                </c:pt>
                <c:pt idx="99">
                  <c:v>2013. okt.</c:v>
                </c:pt>
                <c:pt idx="100">
                  <c:v>2013. nov.</c:v>
                </c:pt>
                <c:pt idx="101">
                  <c:v>2013. dec.</c:v>
                </c:pt>
                <c:pt idx="102">
                  <c:v>2014. jan.</c:v>
                </c:pt>
                <c:pt idx="103">
                  <c:v>2014. febr.</c:v>
                </c:pt>
                <c:pt idx="104">
                  <c:v>2014. márc.</c:v>
                </c:pt>
                <c:pt idx="105">
                  <c:v>2014. ápr.</c:v>
                </c:pt>
                <c:pt idx="106">
                  <c:v>2014. május</c:v>
                </c:pt>
                <c:pt idx="107">
                  <c:v>2014. június</c:v>
                </c:pt>
                <c:pt idx="108">
                  <c:v>2014. július</c:v>
                </c:pt>
                <c:pt idx="109">
                  <c:v>2014. aug.</c:v>
                </c:pt>
                <c:pt idx="110">
                  <c:v>2014. szept.</c:v>
                </c:pt>
                <c:pt idx="111">
                  <c:v>2014. okt.</c:v>
                </c:pt>
                <c:pt idx="112">
                  <c:v>2014. nov.</c:v>
                </c:pt>
                <c:pt idx="113">
                  <c:v>2014. dec.</c:v>
                </c:pt>
                <c:pt idx="114">
                  <c:v>2015. jan.</c:v>
                </c:pt>
                <c:pt idx="115">
                  <c:v>2015. febr.</c:v>
                </c:pt>
                <c:pt idx="116">
                  <c:v>2015. márc.</c:v>
                </c:pt>
                <c:pt idx="117">
                  <c:v>2015. ápr.</c:v>
                </c:pt>
                <c:pt idx="118">
                  <c:v>2015. május</c:v>
                </c:pt>
                <c:pt idx="119">
                  <c:v>2015. június</c:v>
                </c:pt>
                <c:pt idx="120">
                  <c:v>2015. július</c:v>
                </c:pt>
                <c:pt idx="121">
                  <c:v>2015. aug.</c:v>
                </c:pt>
                <c:pt idx="122">
                  <c:v>2015. szept.</c:v>
                </c:pt>
                <c:pt idx="123">
                  <c:v>2015. okt.</c:v>
                </c:pt>
                <c:pt idx="124">
                  <c:v>2015. nov.</c:v>
                </c:pt>
                <c:pt idx="125">
                  <c:v>2015. dec.</c:v>
                </c:pt>
                <c:pt idx="126">
                  <c:v>2016. jan.</c:v>
                </c:pt>
                <c:pt idx="127">
                  <c:v>2016. febr.</c:v>
                </c:pt>
                <c:pt idx="128">
                  <c:v>2016. márc.</c:v>
                </c:pt>
                <c:pt idx="129">
                  <c:v>2016. ápr.</c:v>
                </c:pt>
                <c:pt idx="130">
                  <c:v>2016. május</c:v>
                </c:pt>
                <c:pt idx="131">
                  <c:v>2016. június</c:v>
                </c:pt>
                <c:pt idx="132">
                  <c:v>2016. július</c:v>
                </c:pt>
                <c:pt idx="133">
                  <c:v>2016. aug.</c:v>
                </c:pt>
                <c:pt idx="134">
                  <c:v>2016. szept.</c:v>
                </c:pt>
                <c:pt idx="135">
                  <c:v>2016. okt.</c:v>
                </c:pt>
                <c:pt idx="136">
                  <c:v>2016. nov.</c:v>
                </c:pt>
                <c:pt idx="137">
                  <c:v>2016. dec.</c:v>
                </c:pt>
                <c:pt idx="138">
                  <c:v>2017. jan.</c:v>
                </c:pt>
                <c:pt idx="139">
                  <c:v>2017. febr.</c:v>
                </c:pt>
                <c:pt idx="140">
                  <c:v>2017. márc.</c:v>
                </c:pt>
                <c:pt idx="141">
                  <c:v>2017. ápr.</c:v>
                </c:pt>
                <c:pt idx="142">
                  <c:v>2017. május</c:v>
                </c:pt>
                <c:pt idx="143">
                  <c:v>2017. június</c:v>
                </c:pt>
                <c:pt idx="144">
                  <c:v>2017. július</c:v>
                </c:pt>
                <c:pt idx="145">
                  <c:v>2017. aug.</c:v>
                </c:pt>
                <c:pt idx="146">
                  <c:v>2017. szept.</c:v>
                </c:pt>
                <c:pt idx="147">
                  <c:v>2017. okt.</c:v>
                </c:pt>
                <c:pt idx="148">
                  <c:v>2017. nov.</c:v>
                </c:pt>
                <c:pt idx="149">
                  <c:v>2017. dec.</c:v>
                </c:pt>
                <c:pt idx="150">
                  <c:v>2018. jan.</c:v>
                </c:pt>
                <c:pt idx="151">
                  <c:v>2018. febr.</c:v>
                </c:pt>
                <c:pt idx="152">
                  <c:v>2018. márc.</c:v>
                </c:pt>
                <c:pt idx="153">
                  <c:v>2018. ápr.</c:v>
                </c:pt>
                <c:pt idx="154">
                  <c:v>2018. május</c:v>
                </c:pt>
                <c:pt idx="155">
                  <c:v>2018. június</c:v>
                </c:pt>
                <c:pt idx="156">
                  <c:v>2018. július</c:v>
                </c:pt>
                <c:pt idx="157">
                  <c:v>2018. aug.</c:v>
                </c:pt>
                <c:pt idx="158">
                  <c:v>2018. szept.</c:v>
                </c:pt>
                <c:pt idx="159">
                  <c:v>2018. okt.</c:v>
                </c:pt>
                <c:pt idx="160">
                  <c:v>2018. nov.</c:v>
                </c:pt>
                <c:pt idx="161">
                  <c:v>2018. dec.</c:v>
                </c:pt>
                <c:pt idx="162">
                  <c:v>2019. jan.</c:v>
                </c:pt>
                <c:pt idx="163">
                  <c:v>2019. febr.</c:v>
                </c:pt>
                <c:pt idx="164">
                  <c:v>2019. márc.</c:v>
                </c:pt>
                <c:pt idx="165">
                  <c:v>2019. ápr.</c:v>
                </c:pt>
                <c:pt idx="166">
                  <c:v>2019. május</c:v>
                </c:pt>
                <c:pt idx="167">
                  <c:v>2019. június</c:v>
                </c:pt>
              </c:strCache>
            </c:strRef>
          </c:cat>
          <c:val>
            <c:numRef>
              <c:f>Munka1!$B$5:$B$175</c:f>
              <c:numCache>
                <c:formatCode>General</c:formatCode>
                <c:ptCount val="171"/>
                <c:pt idx="0">
                  <c:v>20612</c:v>
                </c:pt>
                <c:pt idx="1">
                  <c:v>21759</c:v>
                </c:pt>
                <c:pt idx="2">
                  <c:v>22892</c:v>
                </c:pt>
                <c:pt idx="3">
                  <c:v>17688</c:v>
                </c:pt>
                <c:pt idx="4">
                  <c:v>19598</c:v>
                </c:pt>
                <c:pt idx="5">
                  <c:v>19081</c:v>
                </c:pt>
                <c:pt idx="6">
                  <c:v>21031</c:v>
                </c:pt>
                <c:pt idx="7">
                  <c:v>20414</c:v>
                </c:pt>
                <c:pt idx="8">
                  <c:v>21983</c:v>
                </c:pt>
                <c:pt idx="9">
                  <c:v>22961</c:v>
                </c:pt>
                <c:pt idx="10">
                  <c:v>23969</c:v>
                </c:pt>
                <c:pt idx="11">
                  <c:v>24483</c:v>
                </c:pt>
                <c:pt idx="12">
                  <c:v>24844</c:v>
                </c:pt>
                <c:pt idx="13">
                  <c:v>24391</c:v>
                </c:pt>
                <c:pt idx="14">
                  <c:v>27186</c:v>
                </c:pt>
                <c:pt idx="15">
                  <c:v>24282</c:v>
                </c:pt>
                <c:pt idx="16">
                  <c:v>26453</c:v>
                </c:pt>
                <c:pt idx="17">
                  <c:v>28635</c:v>
                </c:pt>
                <c:pt idx="18">
                  <c:v>29373</c:v>
                </c:pt>
                <c:pt idx="19">
                  <c:v>29847</c:v>
                </c:pt>
                <c:pt idx="20">
                  <c:v>31233</c:v>
                </c:pt>
                <c:pt idx="21">
                  <c:v>31223</c:v>
                </c:pt>
                <c:pt idx="22">
                  <c:v>30994</c:v>
                </c:pt>
                <c:pt idx="23">
                  <c:v>31621</c:v>
                </c:pt>
                <c:pt idx="24">
                  <c:v>31909</c:v>
                </c:pt>
                <c:pt idx="25">
                  <c:v>31558</c:v>
                </c:pt>
                <c:pt idx="26">
                  <c:v>33881</c:v>
                </c:pt>
                <c:pt idx="27">
                  <c:v>41504</c:v>
                </c:pt>
                <c:pt idx="28">
                  <c:v>49002</c:v>
                </c:pt>
                <c:pt idx="29">
                  <c:v>55366</c:v>
                </c:pt>
                <c:pt idx="30">
                  <c:v>56565</c:v>
                </c:pt>
                <c:pt idx="31">
                  <c:v>54119</c:v>
                </c:pt>
                <c:pt idx="32">
                  <c:v>54788</c:v>
                </c:pt>
                <c:pt idx="33">
                  <c:v>58992</c:v>
                </c:pt>
                <c:pt idx="34">
                  <c:v>63868</c:v>
                </c:pt>
                <c:pt idx="35">
                  <c:v>67588</c:v>
                </c:pt>
                <c:pt idx="36">
                  <c:v>64271</c:v>
                </c:pt>
                <c:pt idx="37">
                  <c:v>63000</c:v>
                </c:pt>
                <c:pt idx="38">
                  <c:v>48000</c:v>
                </c:pt>
                <c:pt idx="39">
                  <c:v>39054</c:v>
                </c:pt>
                <c:pt idx="40">
                  <c:v>39543</c:v>
                </c:pt>
                <c:pt idx="41" formatCode="#,##0">
                  <c:v>38900</c:v>
                </c:pt>
                <c:pt idx="42">
                  <c:v>36728</c:v>
                </c:pt>
                <c:pt idx="43">
                  <c:v>34691</c:v>
                </c:pt>
                <c:pt idx="44">
                  <c:v>34200</c:v>
                </c:pt>
                <c:pt idx="45">
                  <c:v>36600</c:v>
                </c:pt>
                <c:pt idx="46">
                  <c:v>36000</c:v>
                </c:pt>
                <c:pt idx="47">
                  <c:v>34887</c:v>
                </c:pt>
                <c:pt idx="48">
                  <c:v>35031</c:v>
                </c:pt>
                <c:pt idx="49">
                  <c:v>35658</c:v>
                </c:pt>
                <c:pt idx="50">
                  <c:v>37196</c:v>
                </c:pt>
                <c:pt idx="51">
                  <c:v>30234</c:v>
                </c:pt>
                <c:pt idx="52">
                  <c:v>29648</c:v>
                </c:pt>
                <c:pt idx="53">
                  <c:v>29266</c:v>
                </c:pt>
                <c:pt idx="54">
                  <c:v>28951</c:v>
                </c:pt>
                <c:pt idx="55">
                  <c:v>27801</c:v>
                </c:pt>
                <c:pt idx="56">
                  <c:v>28448</c:v>
                </c:pt>
                <c:pt idx="57">
                  <c:v>29524</c:v>
                </c:pt>
                <c:pt idx="58" formatCode="#,##0">
                  <c:v>29142</c:v>
                </c:pt>
                <c:pt idx="59">
                  <c:v>28747</c:v>
                </c:pt>
                <c:pt idx="60">
                  <c:v>28080</c:v>
                </c:pt>
                <c:pt idx="61">
                  <c:v>29424</c:v>
                </c:pt>
                <c:pt idx="62">
                  <c:v>29743</c:v>
                </c:pt>
                <c:pt idx="63">
                  <c:v>33245</c:v>
                </c:pt>
                <c:pt idx="64">
                  <c:v>44476</c:v>
                </c:pt>
                <c:pt idx="65">
                  <c:v>49344</c:v>
                </c:pt>
                <c:pt idx="66">
                  <c:v>52851</c:v>
                </c:pt>
                <c:pt idx="67">
                  <c:v>56146</c:v>
                </c:pt>
                <c:pt idx="68">
                  <c:v>55818</c:v>
                </c:pt>
                <c:pt idx="69">
                  <c:v>59700</c:v>
                </c:pt>
                <c:pt idx="70">
                  <c:v>68076</c:v>
                </c:pt>
                <c:pt idx="71">
                  <c:v>72867</c:v>
                </c:pt>
                <c:pt idx="72">
                  <c:v>68409</c:v>
                </c:pt>
                <c:pt idx="73">
                  <c:v>68475</c:v>
                </c:pt>
                <c:pt idx="74">
                  <c:v>60854</c:v>
                </c:pt>
                <c:pt idx="75" formatCode="#,##0">
                  <c:v>51491</c:v>
                </c:pt>
                <c:pt idx="76">
                  <c:v>49102</c:v>
                </c:pt>
                <c:pt idx="77">
                  <c:v>49213</c:v>
                </c:pt>
                <c:pt idx="78">
                  <c:v>49082</c:v>
                </c:pt>
                <c:pt idx="79">
                  <c:v>47445</c:v>
                </c:pt>
                <c:pt idx="80">
                  <c:v>50262</c:v>
                </c:pt>
                <c:pt idx="81">
                  <c:v>51132</c:v>
                </c:pt>
                <c:pt idx="82">
                  <c:v>52308</c:v>
                </c:pt>
                <c:pt idx="83">
                  <c:v>55620</c:v>
                </c:pt>
                <c:pt idx="84">
                  <c:v>55708</c:v>
                </c:pt>
                <c:pt idx="85">
                  <c:v>58267</c:v>
                </c:pt>
                <c:pt idx="86">
                  <c:v>60845</c:v>
                </c:pt>
                <c:pt idx="87">
                  <c:v>62857</c:v>
                </c:pt>
                <c:pt idx="88">
                  <c:v>64844</c:v>
                </c:pt>
                <c:pt idx="89">
                  <c:v>64028</c:v>
                </c:pt>
                <c:pt idx="90">
                  <c:v>65123</c:v>
                </c:pt>
                <c:pt idx="91">
                  <c:v>66127</c:v>
                </c:pt>
                <c:pt idx="92">
                  <c:v>67188</c:v>
                </c:pt>
                <c:pt idx="93">
                  <c:v>66476</c:v>
                </c:pt>
                <c:pt idx="94">
                  <c:v>68563</c:v>
                </c:pt>
                <c:pt idx="95">
                  <c:v>64495</c:v>
                </c:pt>
                <c:pt idx="96">
                  <c:v>64502</c:v>
                </c:pt>
                <c:pt idx="97">
                  <c:v>62717</c:v>
                </c:pt>
                <c:pt idx="98">
                  <c:v>57718</c:v>
                </c:pt>
                <c:pt idx="99">
                  <c:v>43109</c:v>
                </c:pt>
                <c:pt idx="100">
                  <c:v>44150</c:v>
                </c:pt>
                <c:pt idx="101">
                  <c:v>43652</c:v>
                </c:pt>
                <c:pt idx="102">
                  <c:v>44412</c:v>
                </c:pt>
                <c:pt idx="103">
                  <c:v>48332</c:v>
                </c:pt>
                <c:pt idx="104">
                  <c:v>51942</c:v>
                </c:pt>
                <c:pt idx="105">
                  <c:v>51446</c:v>
                </c:pt>
                <c:pt idx="106">
                  <c:v>54849</c:v>
                </c:pt>
                <c:pt idx="107">
                  <c:v>54960</c:v>
                </c:pt>
                <c:pt idx="108">
                  <c:v>58424</c:v>
                </c:pt>
                <c:pt idx="109">
                  <c:v>56296</c:v>
                </c:pt>
                <c:pt idx="110">
                  <c:v>48271</c:v>
                </c:pt>
                <c:pt idx="111">
                  <c:v>45302</c:v>
                </c:pt>
                <c:pt idx="112">
                  <c:v>49366</c:v>
                </c:pt>
                <c:pt idx="113">
                  <c:v>50111</c:v>
                </c:pt>
                <c:pt idx="114">
                  <c:v>48300</c:v>
                </c:pt>
                <c:pt idx="115">
                  <c:v>48500</c:v>
                </c:pt>
                <c:pt idx="116">
                  <c:v>50640</c:v>
                </c:pt>
                <c:pt idx="117">
                  <c:v>51329</c:v>
                </c:pt>
                <c:pt idx="118">
                  <c:v>56439</c:v>
                </c:pt>
                <c:pt idx="119">
                  <c:v>56326</c:v>
                </c:pt>
                <c:pt idx="120">
                  <c:v>53881</c:v>
                </c:pt>
                <c:pt idx="121">
                  <c:v>53474</c:v>
                </c:pt>
                <c:pt idx="122">
                  <c:v>49776</c:v>
                </c:pt>
                <c:pt idx="123">
                  <c:v>44938</c:v>
                </c:pt>
                <c:pt idx="124">
                  <c:v>48645</c:v>
                </c:pt>
                <c:pt idx="125">
                  <c:v>48350</c:v>
                </c:pt>
                <c:pt idx="126">
                  <c:v>47444</c:v>
                </c:pt>
                <c:pt idx="127">
                  <c:v>47890</c:v>
                </c:pt>
                <c:pt idx="128">
                  <c:v>47490</c:v>
                </c:pt>
                <c:pt idx="129">
                  <c:v>47004</c:v>
                </c:pt>
                <c:pt idx="130">
                  <c:v>47434</c:v>
                </c:pt>
                <c:pt idx="131">
                  <c:v>47883</c:v>
                </c:pt>
                <c:pt idx="132">
                  <c:v>45959</c:v>
                </c:pt>
                <c:pt idx="133">
                  <c:v>43606</c:v>
                </c:pt>
                <c:pt idx="134">
                  <c:v>42765</c:v>
                </c:pt>
                <c:pt idx="135">
                  <c:v>39659</c:v>
                </c:pt>
                <c:pt idx="136">
                  <c:v>39805</c:v>
                </c:pt>
                <c:pt idx="137">
                  <c:v>39110</c:v>
                </c:pt>
                <c:pt idx="138">
                  <c:v>39884</c:v>
                </c:pt>
                <c:pt idx="139">
                  <c:v>41575</c:v>
                </c:pt>
                <c:pt idx="140">
                  <c:v>40963</c:v>
                </c:pt>
                <c:pt idx="141">
                  <c:v>42885</c:v>
                </c:pt>
                <c:pt idx="142">
                  <c:v>43542</c:v>
                </c:pt>
                <c:pt idx="143">
                  <c:v>45749</c:v>
                </c:pt>
                <c:pt idx="144">
                  <c:v>44889</c:v>
                </c:pt>
                <c:pt idx="145">
                  <c:v>46445</c:v>
                </c:pt>
                <c:pt idx="146">
                  <c:v>45486</c:v>
                </c:pt>
                <c:pt idx="147">
                  <c:v>42190</c:v>
                </c:pt>
                <c:pt idx="148">
                  <c:v>44299</c:v>
                </c:pt>
                <c:pt idx="149">
                  <c:v>45391</c:v>
                </c:pt>
                <c:pt idx="150">
                  <c:v>46277</c:v>
                </c:pt>
                <c:pt idx="151">
                  <c:v>45852</c:v>
                </c:pt>
                <c:pt idx="152">
                  <c:v>49408</c:v>
                </c:pt>
                <c:pt idx="153">
                  <c:v>47822</c:v>
                </c:pt>
                <c:pt idx="154">
                  <c:v>49704</c:v>
                </c:pt>
                <c:pt idx="155">
                  <c:v>49394</c:v>
                </c:pt>
                <c:pt idx="156">
                  <c:v>49918</c:v>
                </c:pt>
                <c:pt idx="157">
                  <c:v>48569</c:v>
                </c:pt>
                <c:pt idx="158">
                  <c:v>50999</c:v>
                </c:pt>
                <c:pt idx="159">
                  <c:v>51714</c:v>
                </c:pt>
                <c:pt idx="160">
                  <c:v>52463</c:v>
                </c:pt>
                <c:pt idx="161">
                  <c:v>52056</c:v>
                </c:pt>
                <c:pt idx="162">
                  <c:v>55076</c:v>
                </c:pt>
                <c:pt idx="163">
                  <c:v>55208</c:v>
                </c:pt>
                <c:pt idx="164">
                  <c:v>52938</c:v>
                </c:pt>
                <c:pt idx="165">
                  <c:v>55144</c:v>
                </c:pt>
                <c:pt idx="166">
                  <c:v>61767</c:v>
                </c:pt>
                <c:pt idx="167">
                  <c:v>61626</c:v>
                </c:pt>
                <c:pt idx="168">
                  <c:v>59462</c:v>
                </c:pt>
                <c:pt idx="169">
                  <c:v>55091</c:v>
                </c:pt>
                <c:pt idx="170">
                  <c:v>55816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Kukorica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Munka1!$A$8:$A$175</c:f>
              <c:strCache>
                <c:ptCount val="168"/>
                <c:pt idx="0">
                  <c:v>2005. július</c:v>
                </c:pt>
                <c:pt idx="1">
                  <c:v>2005. aug.</c:v>
                </c:pt>
                <c:pt idx="2">
                  <c:v>2005.szepr.</c:v>
                </c:pt>
                <c:pt idx="3">
                  <c:v>2005. okt.</c:v>
                </c:pt>
                <c:pt idx="4">
                  <c:v>2005. nov.</c:v>
                </c:pt>
                <c:pt idx="5">
                  <c:v>2005. dec.</c:v>
                </c:pt>
                <c:pt idx="6">
                  <c:v>2006. jan.</c:v>
                </c:pt>
                <c:pt idx="7">
                  <c:v>2006. febr.</c:v>
                </c:pt>
                <c:pt idx="8">
                  <c:v>2006. márc.</c:v>
                </c:pt>
                <c:pt idx="9">
                  <c:v>2006. ápr.</c:v>
                </c:pt>
                <c:pt idx="10">
                  <c:v>2006. május</c:v>
                </c:pt>
                <c:pt idx="11">
                  <c:v>2006. június</c:v>
                </c:pt>
                <c:pt idx="12">
                  <c:v>2006. július</c:v>
                </c:pt>
                <c:pt idx="13">
                  <c:v>2006. aug.</c:v>
                </c:pt>
                <c:pt idx="14">
                  <c:v>2006. szept.</c:v>
                </c:pt>
                <c:pt idx="15">
                  <c:v>2006. okt.</c:v>
                </c:pt>
                <c:pt idx="16">
                  <c:v>2006. nov.</c:v>
                </c:pt>
                <c:pt idx="17">
                  <c:v>2006. dec.</c:v>
                </c:pt>
                <c:pt idx="18">
                  <c:v>2007. jan.</c:v>
                </c:pt>
                <c:pt idx="19">
                  <c:v>2007. febr.</c:v>
                </c:pt>
                <c:pt idx="20">
                  <c:v>2007. márc.</c:v>
                </c:pt>
                <c:pt idx="21">
                  <c:v>2007. ápr.</c:v>
                </c:pt>
                <c:pt idx="22">
                  <c:v>2007. május</c:v>
                </c:pt>
                <c:pt idx="23">
                  <c:v>2007. június</c:v>
                </c:pt>
                <c:pt idx="24">
                  <c:v>2007. július</c:v>
                </c:pt>
                <c:pt idx="25">
                  <c:v>2007. aug.</c:v>
                </c:pt>
                <c:pt idx="26">
                  <c:v>2007. szept.</c:v>
                </c:pt>
                <c:pt idx="27">
                  <c:v>2007. okt.</c:v>
                </c:pt>
                <c:pt idx="28">
                  <c:v>2007. nov.</c:v>
                </c:pt>
                <c:pt idx="29">
                  <c:v>2007. dec.</c:v>
                </c:pt>
                <c:pt idx="30">
                  <c:v>2008. jan.</c:v>
                </c:pt>
                <c:pt idx="31">
                  <c:v>2008. febr.</c:v>
                </c:pt>
                <c:pt idx="32">
                  <c:v>2008. márc.</c:v>
                </c:pt>
                <c:pt idx="33">
                  <c:v>2008. ápr</c:v>
                </c:pt>
                <c:pt idx="34">
                  <c:v>2008. május</c:v>
                </c:pt>
                <c:pt idx="35">
                  <c:v>2008. június</c:v>
                </c:pt>
                <c:pt idx="36">
                  <c:v>2008. július</c:v>
                </c:pt>
                <c:pt idx="37">
                  <c:v>2008. aug.</c:v>
                </c:pt>
                <c:pt idx="38">
                  <c:v>2008. szept.</c:v>
                </c:pt>
                <c:pt idx="39">
                  <c:v>2008. okt.</c:v>
                </c:pt>
                <c:pt idx="40">
                  <c:v>2008. nov.</c:v>
                </c:pt>
                <c:pt idx="41">
                  <c:v>2008. dec.</c:v>
                </c:pt>
                <c:pt idx="42">
                  <c:v>2009. jan.</c:v>
                </c:pt>
                <c:pt idx="43">
                  <c:v>2009. febr.</c:v>
                </c:pt>
                <c:pt idx="44">
                  <c:v>2009. márc.</c:v>
                </c:pt>
                <c:pt idx="45">
                  <c:v>2009. ápr.</c:v>
                </c:pt>
                <c:pt idx="46">
                  <c:v>2009. május</c:v>
                </c:pt>
                <c:pt idx="47">
                  <c:v>2009. június</c:v>
                </c:pt>
                <c:pt idx="48">
                  <c:v>2009. július</c:v>
                </c:pt>
                <c:pt idx="49">
                  <c:v>2009. aug.</c:v>
                </c:pt>
                <c:pt idx="50">
                  <c:v>2009. szept.</c:v>
                </c:pt>
                <c:pt idx="51">
                  <c:v>2009. okt.</c:v>
                </c:pt>
                <c:pt idx="52">
                  <c:v>2009. nov.</c:v>
                </c:pt>
                <c:pt idx="53">
                  <c:v>2009. dec.</c:v>
                </c:pt>
                <c:pt idx="54">
                  <c:v>2010. jan.</c:v>
                </c:pt>
                <c:pt idx="55">
                  <c:v>2010. febr.</c:v>
                </c:pt>
                <c:pt idx="56">
                  <c:v>2010. márc</c:v>
                </c:pt>
                <c:pt idx="57">
                  <c:v>2010. ápr.</c:v>
                </c:pt>
                <c:pt idx="58">
                  <c:v>2010. május</c:v>
                </c:pt>
                <c:pt idx="59">
                  <c:v>2010. június</c:v>
                </c:pt>
                <c:pt idx="60">
                  <c:v>2010. július</c:v>
                </c:pt>
                <c:pt idx="61">
                  <c:v>2010. aug.</c:v>
                </c:pt>
                <c:pt idx="62">
                  <c:v>2010. szept.</c:v>
                </c:pt>
                <c:pt idx="63">
                  <c:v>2010. okt.</c:v>
                </c:pt>
                <c:pt idx="64">
                  <c:v>2010. nov.</c:v>
                </c:pt>
                <c:pt idx="65">
                  <c:v>2010. dec.</c:v>
                </c:pt>
                <c:pt idx="66">
                  <c:v>2011. jan.</c:v>
                </c:pt>
                <c:pt idx="67">
                  <c:v>2011. febr.</c:v>
                </c:pt>
                <c:pt idx="68">
                  <c:v>2011. márc.</c:v>
                </c:pt>
                <c:pt idx="69">
                  <c:v>2011. ápr.</c:v>
                </c:pt>
                <c:pt idx="70">
                  <c:v>2011. május</c:v>
                </c:pt>
                <c:pt idx="71">
                  <c:v>2011. június</c:v>
                </c:pt>
                <c:pt idx="72">
                  <c:v>2011. július</c:v>
                </c:pt>
                <c:pt idx="73">
                  <c:v>2011. aug.</c:v>
                </c:pt>
                <c:pt idx="74">
                  <c:v>2011. szept.</c:v>
                </c:pt>
                <c:pt idx="75">
                  <c:v>2011. okt.</c:v>
                </c:pt>
                <c:pt idx="76">
                  <c:v>2011. nov.</c:v>
                </c:pt>
                <c:pt idx="77">
                  <c:v>2011. dec.</c:v>
                </c:pt>
                <c:pt idx="78">
                  <c:v>2012. jan.</c:v>
                </c:pt>
                <c:pt idx="79">
                  <c:v>2012. febr.</c:v>
                </c:pt>
                <c:pt idx="80">
                  <c:v>2012. márc</c:v>
                </c:pt>
                <c:pt idx="81">
                  <c:v>2012. ápr.</c:v>
                </c:pt>
                <c:pt idx="82">
                  <c:v>2012. május</c:v>
                </c:pt>
                <c:pt idx="83">
                  <c:v>2012. június</c:v>
                </c:pt>
                <c:pt idx="84">
                  <c:v>2012. július</c:v>
                </c:pt>
                <c:pt idx="85">
                  <c:v>2012. aug.</c:v>
                </c:pt>
                <c:pt idx="86">
                  <c:v>2012. szept.</c:v>
                </c:pt>
                <c:pt idx="87">
                  <c:v>2012. okt.</c:v>
                </c:pt>
                <c:pt idx="88">
                  <c:v>2012. nov.</c:v>
                </c:pt>
                <c:pt idx="89">
                  <c:v>2012. dec.</c:v>
                </c:pt>
                <c:pt idx="90">
                  <c:v>2013. jan.</c:v>
                </c:pt>
                <c:pt idx="91">
                  <c:v>2013. febr.</c:v>
                </c:pt>
                <c:pt idx="92">
                  <c:v>2013. márc.</c:v>
                </c:pt>
                <c:pt idx="93">
                  <c:v>2013. ápr.</c:v>
                </c:pt>
                <c:pt idx="94">
                  <c:v>2013. május</c:v>
                </c:pt>
                <c:pt idx="95">
                  <c:v>2013. június</c:v>
                </c:pt>
                <c:pt idx="96">
                  <c:v>2013. július</c:v>
                </c:pt>
                <c:pt idx="97">
                  <c:v>2013. aug.</c:v>
                </c:pt>
                <c:pt idx="98">
                  <c:v>2013. szept.</c:v>
                </c:pt>
                <c:pt idx="99">
                  <c:v>2013. okt.</c:v>
                </c:pt>
                <c:pt idx="100">
                  <c:v>2013. nov.</c:v>
                </c:pt>
                <c:pt idx="101">
                  <c:v>2013. dec.</c:v>
                </c:pt>
                <c:pt idx="102">
                  <c:v>2014. jan.</c:v>
                </c:pt>
                <c:pt idx="103">
                  <c:v>2014. febr.</c:v>
                </c:pt>
                <c:pt idx="104">
                  <c:v>2014. márc.</c:v>
                </c:pt>
                <c:pt idx="105">
                  <c:v>2014. ápr.</c:v>
                </c:pt>
                <c:pt idx="106">
                  <c:v>2014. május</c:v>
                </c:pt>
                <c:pt idx="107">
                  <c:v>2014. június</c:v>
                </c:pt>
                <c:pt idx="108">
                  <c:v>2014. július</c:v>
                </c:pt>
                <c:pt idx="109">
                  <c:v>2014. aug.</c:v>
                </c:pt>
                <c:pt idx="110">
                  <c:v>2014. szept.</c:v>
                </c:pt>
                <c:pt idx="111">
                  <c:v>2014. okt.</c:v>
                </c:pt>
                <c:pt idx="112">
                  <c:v>2014. nov.</c:v>
                </c:pt>
                <c:pt idx="113">
                  <c:v>2014. dec.</c:v>
                </c:pt>
                <c:pt idx="114">
                  <c:v>2015. jan.</c:v>
                </c:pt>
                <c:pt idx="115">
                  <c:v>2015. febr.</c:v>
                </c:pt>
                <c:pt idx="116">
                  <c:v>2015. márc.</c:v>
                </c:pt>
                <c:pt idx="117">
                  <c:v>2015. ápr.</c:v>
                </c:pt>
                <c:pt idx="118">
                  <c:v>2015. május</c:v>
                </c:pt>
                <c:pt idx="119">
                  <c:v>2015. június</c:v>
                </c:pt>
                <c:pt idx="120">
                  <c:v>2015. július</c:v>
                </c:pt>
                <c:pt idx="121">
                  <c:v>2015. aug.</c:v>
                </c:pt>
                <c:pt idx="122">
                  <c:v>2015. szept.</c:v>
                </c:pt>
                <c:pt idx="123">
                  <c:v>2015. okt.</c:v>
                </c:pt>
                <c:pt idx="124">
                  <c:v>2015. nov.</c:v>
                </c:pt>
                <c:pt idx="125">
                  <c:v>2015. dec.</c:v>
                </c:pt>
                <c:pt idx="126">
                  <c:v>2016. jan.</c:v>
                </c:pt>
                <c:pt idx="127">
                  <c:v>2016. febr.</c:v>
                </c:pt>
                <c:pt idx="128">
                  <c:v>2016. márc.</c:v>
                </c:pt>
                <c:pt idx="129">
                  <c:v>2016. ápr.</c:v>
                </c:pt>
                <c:pt idx="130">
                  <c:v>2016. május</c:v>
                </c:pt>
                <c:pt idx="131">
                  <c:v>2016. június</c:v>
                </c:pt>
                <c:pt idx="132">
                  <c:v>2016. július</c:v>
                </c:pt>
                <c:pt idx="133">
                  <c:v>2016. aug.</c:v>
                </c:pt>
                <c:pt idx="134">
                  <c:v>2016. szept.</c:v>
                </c:pt>
                <c:pt idx="135">
                  <c:v>2016. okt.</c:v>
                </c:pt>
                <c:pt idx="136">
                  <c:v>2016. nov.</c:v>
                </c:pt>
                <c:pt idx="137">
                  <c:v>2016. dec.</c:v>
                </c:pt>
                <c:pt idx="138">
                  <c:v>2017. jan.</c:v>
                </c:pt>
                <c:pt idx="139">
                  <c:v>2017. febr.</c:v>
                </c:pt>
                <c:pt idx="140">
                  <c:v>2017. márc.</c:v>
                </c:pt>
                <c:pt idx="141">
                  <c:v>2017. ápr.</c:v>
                </c:pt>
                <c:pt idx="142">
                  <c:v>2017. május</c:v>
                </c:pt>
                <c:pt idx="143">
                  <c:v>2017. június</c:v>
                </c:pt>
                <c:pt idx="144">
                  <c:v>2017. július</c:v>
                </c:pt>
                <c:pt idx="145">
                  <c:v>2017. aug.</c:v>
                </c:pt>
                <c:pt idx="146">
                  <c:v>2017. szept.</c:v>
                </c:pt>
                <c:pt idx="147">
                  <c:v>2017. okt.</c:v>
                </c:pt>
                <c:pt idx="148">
                  <c:v>2017. nov.</c:v>
                </c:pt>
                <c:pt idx="149">
                  <c:v>2017. dec.</c:v>
                </c:pt>
                <c:pt idx="150">
                  <c:v>2018. jan.</c:v>
                </c:pt>
                <c:pt idx="151">
                  <c:v>2018. febr.</c:v>
                </c:pt>
                <c:pt idx="152">
                  <c:v>2018. márc.</c:v>
                </c:pt>
                <c:pt idx="153">
                  <c:v>2018. ápr.</c:v>
                </c:pt>
                <c:pt idx="154">
                  <c:v>2018. május</c:v>
                </c:pt>
                <c:pt idx="155">
                  <c:v>2018. június</c:v>
                </c:pt>
                <c:pt idx="156">
                  <c:v>2018. július</c:v>
                </c:pt>
                <c:pt idx="157">
                  <c:v>2018. aug.</c:v>
                </c:pt>
                <c:pt idx="158">
                  <c:v>2018. szept.</c:v>
                </c:pt>
                <c:pt idx="159">
                  <c:v>2018. okt.</c:v>
                </c:pt>
                <c:pt idx="160">
                  <c:v>2018. nov.</c:v>
                </c:pt>
                <c:pt idx="161">
                  <c:v>2018. dec.</c:v>
                </c:pt>
                <c:pt idx="162">
                  <c:v>2019. jan.</c:v>
                </c:pt>
                <c:pt idx="163">
                  <c:v>2019. febr.</c:v>
                </c:pt>
                <c:pt idx="164">
                  <c:v>2019. márc.</c:v>
                </c:pt>
                <c:pt idx="165">
                  <c:v>2019. ápr.</c:v>
                </c:pt>
                <c:pt idx="166">
                  <c:v>2019. május</c:v>
                </c:pt>
                <c:pt idx="167">
                  <c:v>2019. június</c:v>
                </c:pt>
              </c:strCache>
            </c:strRef>
          </c:cat>
          <c:val>
            <c:numRef>
              <c:f>Munka1!$C$3:$C$175</c:f>
              <c:numCache>
                <c:formatCode>General</c:formatCode>
                <c:ptCount val="173"/>
                <c:pt idx="0">
                  <c:v>21172</c:v>
                </c:pt>
                <c:pt idx="1">
                  <c:v>21863</c:v>
                </c:pt>
                <c:pt idx="2">
                  <c:v>23245</c:v>
                </c:pt>
                <c:pt idx="3">
                  <c:v>22079</c:v>
                </c:pt>
                <c:pt idx="4">
                  <c:v>23505</c:v>
                </c:pt>
                <c:pt idx="5">
                  <c:v>23502</c:v>
                </c:pt>
                <c:pt idx="6">
                  <c:v>24658</c:v>
                </c:pt>
                <c:pt idx="7">
                  <c:v>22968</c:v>
                </c:pt>
                <c:pt idx="8">
                  <c:v>19951</c:v>
                </c:pt>
                <c:pt idx="9">
                  <c:v>20010</c:v>
                </c:pt>
                <c:pt idx="10">
                  <c:v>21380</c:v>
                </c:pt>
                <c:pt idx="11">
                  <c:v>22976</c:v>
                </c:pt>
                <c:pt idx="12">
                  <c:v>23495</c:v>
                </c:pt>
                <c:pt idx="13">
                  <c:v>24027</c:v>
                </c:pt>
                <c:pt idx="14">
                  <c:v>24687</c:v>
                </c:pt>
                <c:pt idx="15">
                  <c:v>25425</c:v>
                </c:pt>
                <c:pt idx="16">
                  <c:v>26261</c:v>
                </c:pt>
                <c:pt idx="17">
                  <c:v>27345</c:v>
                </c:pt>
                <c:pt idx="18">
                  <c:v>26563</c:v>
                </c:pt>
                <c:pt idx="19">
                  <c:v>27886</c:v>
                </c:pt>
                <c:pt idx="20">
                  <c:v>26303</c:v>
                </c:pt>
                <c:pt idx="21">
                  <c:v>26630</c:v>
                </c:pt>
                <c:pt idx="22">
                  <c:v>27270</c:v>
                </c:pt>
                <c:pt idx="23">
                  <c:v>30962</c:v>
                </c:pt>
                <c:pt idx="24">
                  <c:v>30391</c:v>
                </c:pt>
                <c:pt idx="25">
                  <c:v>30728</c:v>
                </c:pt>
                <c:pt idx="26">
                  <c:v>29224</c:v>
                </c:pt>
                <c:pt idx="27">
                  <c:v>29902</c:v>
                </c:pt>
                <c:pt idx="28">
                  <c:v>32198</c:v>
                </c:pt>
                <c:pt idx="29">
                  <c:v>33994</c:v>
                </c:pt>
                <c:pt idx="30">
                  <c:v>52694</c:v>
                </c:pt>
                <c:pt idx="31">
                  <c:v>58476</c:v>
                </c:pt>
                <c:pt idx="32">
                  <c:v>50120</c:v>
                </c:pt>
                <c:pt idx="33">
                  <c:v>52655</c:v>
                </c:pt>
                <c:pt idx="34">
                  <c:v>50322</c:v>
                </c:pt>
                <c:pt idx="35">
                  <c:v>52010</c:v>
                </c:pt>
                <c:pt idx="36">
                  <c:v>52180</c:v>
                </c:pt>
                <c:pt idx="37">
                  <c:v>51520</c:v>
                </c:pt>
                <c:pt idx="38">
                  <c:v>49046</c:v>
                </c:pt>
                <c:pt idx="39">
                  <c:v>48000</c:v>
                </c:pt>
                <c:pt idx="40">
                  <c:v>46000</c:v>
                </c:pt>
                <c:pt idx="41">
                  <c:v>38949</c:v>
                </c:pt>
                <c:pt idx="42" formatCode="#,##0">
                  <c:v>34598</c:v>
                </c:pt>
                <c:pt idx="43" formatCode="#,##0">
                  <c:v>25203</c:v>
                </c:pt>
                <c:pt idx="44" formatCode="#,##0">
                  <c:v>23131</c:v>
                </c:pt>
                <c:pt idx="45" formatCode="#,##0">
                  <c:v>21074</c:v>
                </c:pt>
                <c:pt idx="46" formatCode="#,##0">
                  <c:v>21300</c:v>
                </c:pt>
                <c:pt idx="47" formatCode="#,##0">
                  <c:v>22900</c:v>
                </c:pt>
                <c:pt idx="48" formatCode="#,##0">
                  <c:v>28000</c:v>
                </c:pt>
                <c:pt idx="49" formatCode="#,##0">
                  <c:v>28406</c:v>
                </c:pt>
                <c:pt idx="50" formatCode="#,##0">
                  <c:v>30036</c:v>
                </c:pt>
                <c:pt idx="51" formatCode="#,##0">
                  <c:v>36706</c:v>
                </c:pt>
                <c:pt idx="52" formatCode="#,##0">
                  <c:v>38506</c:v>
                </c:pt>
                <c:pt idx="53" formatCode="#,##0">
                  <c:v>35077</c:v>
                </c:pt>
                <c:pt idx="54" formatCode="#,##0">
                  <c:v>31114</c:v>
                </c:pt>
                <c:pt idx="55" formatCode="#,##0">
                  <c:v>23036</c:v>
                </c:pt>
                <c:pt idx="56" formatCode="#,##0">
                  <c:v>23382</c:v>
                </c:pt>
                <c:pt idx="57" formatCode="#,##0">
                  <c:v>26244</c:v>
                </c:pt>
                <c:pt idx="58" formatCode="#,##0">
                  <c:v>27145</c:v>
                </c:pt>
                <c:pt idx="59" formatCode="#,##0">
                  <c:v>28145</c:v>
                </c:pt>
                <c:pt idx="60" formatCode="#,##0">
                  <c:v>30204</c:v>
                </c:pt>
                <c:pt idx="61" formatCode="#,##0">
                  <c:v>30151</c:v>
                </c:pt>
                <c:pt idx="62" formatCode="#,##0">
                  <c:v>30126</c:v>
                </c:pt>
                <c:pt idx="63" formatCode="#,##0">
                  <c:v>33026</c:v>
                </c:pt>
                <c:pt idx="64" formatCode="#,##0">
                  <c:v>35799</c:v>
                </c:pt>
                <c:pt idx="65" formatCode="#,##0">
                  <c:v>38600</c:v>
                </c:pt>
                <c:pt idx="66" formatCode="#,##0">
                  <c:v>41075</c:v>
                </c:pt>
                <c:pt idx="67" formatCode="#,##0">
                  <c:v>43334</c:v>
                </c:pt>
                <c:pt idx="68" formatCode="#,##0">
                  <c:v>44618</c:v>
                </c:pt>
                <c:pt idx="69" formatCode="#,##0">
                  <c:v>41699</c:v>
                </c:pt>
                <c:pt idx="70" formatCode="#,##0">
                  <c:v>46368</c:v>
                </c:pt>
                <c:pt idx="71" formatCode="#,##0">
                  <c:v>64100</c:v>
                </c:pt>
                <c:pt idx="72" formatCode="#,##0">
                  <c:v>57077</c:v>
                </c:pt>
                <c:pt idx="73" formatCode="#,##0">
                  <c:v>56832</c:v>
                </c:pt>
                <c:pt idx="74" formatCode="#,##0">
                  <c:v>56153</c:v>
                </c:pt>
                <c:pt idx="75" formatCode="#,##0">
                  <c:v>57960</c:v>
                </c:pt>
                <c:pt idx="76" formatCode="#,##0">
                  <c:v>60973</c:v>
                </c:pt>
                <c:pt idx="77" formatCode="#,##0">
                  <c:v>56963</c:v>
                </c:pt>
                <c:pt idx="78" formatCode="#,##0">
                  <c:v>55155</c:v>
                </c:pt>
                <c:pt idx="79" formatCode="#,##0">
                  <c:v>48072</c:v>
                </c:pt>
                <c:pt idx="80" formatCode="#,##0">
                  <c:v>46689</c:v>
                </c:pt>
                <c:pt idx="81" formatCode="#,##0">
                  <c:v>47807</c:v>
                </c:pt>
                <c:pt idx="82" formatCode="#,##0">
                  <c:v>44604</c:v>
                </c:pt>
                <c:pt idx="83" formatCode="#,##0">
                  <c:v>47815</c:v>
                </c:pt>
                <c:pt idx="84" formatCode="#,##0">
                  <c:v>48608</c:v>
                </c:pt>
                <c:pt idx="85" formatCode="#,##0">
                  <c:v>48948</c:v>
                </c:pt>
                <c:pt idx="86" formatCode="#,##0">
                  <c:v>50986</c:v>
                </c:pt>
                <c:pt idx="87" formatCode="#,##0">
                  <c:v>50573</c:v>
                </c:pt>
                <c:pt idx="88" formatCode="#,##0">
                  <c:v>50795</c:v>
                </c:pt>
                <c:pt idx="89" formatCode="#,##0">
                  <c:v>54651</c:v>
                </c:pt>
                <c:pt idx="90" formatCode="#,##0">
                  <c:v>63313</c:v>
                </c:pt>
                <c:pt idx="91" formatCode="#,##0">
                  <c:v>57571</c:v>
                </c:pt>
                <c:pt idx="92" formatCode="#,##0">
                  <c:v>64699</c:v>
                </c:pt>
                <c:pt idx="93" formatCode="#,##0">
                  <c:v>63749</c:v>
                </c:pt>
                <c:pt idx="94" formatCode="#,##0">
                  <c:v>63152</c:v>
                </c:pt>
                <c:pt idx="95" formatCode="#,##0">
                  <c:v>62354</c:v>
                </c:pt>
                <c:pt idx="96" formatCode="#,##0">
                  <c:v>61343</c:v>
                </c:pt>
                <c:pt idx="97" formatCode="#,##0">
                  <c:v>59989</c:v>
                </c:pt>
                <c:pt idx="98" formatCode="#,##0">
                  <c:v>59123</c:v>
                </c:pt>
                <c:pt idx="99" formatCode="#,##0">
                  <c:v>60573</c:v>
                </c:pt>
                <c:pt idx="100" formatCode="#,##0">
                  <c:v>56846</c:v>
                </c:pt>
                <c:pt idx="101" formatCode="#,##0">
                  <c:v>44590</c:v>
                </c:pt>
                <c:pt idx="102" formatCode="#,##0">
                  <c:v>47516</c:v>
                </c:pt>
                <c:pt idx="103" formatCode="#,##0">
                  <c:v>44617</c:v>
                </c:pt>
                <c:pt idx="104" formatCode="#,##0">
                  <c:v>38222</c:v>
                </c:pt>
                <c:pt idx="105" formatCode="#,##0">
                  <c:v>41131</c:v>
                </c:pt>
                <c:pt idx="106" formatCode="#,##0">
                  <c:v>42037</c:v>
                </c:pt>
                <c:pt idx="107" formatCode="#,##0">
                  <c:v>42986</c:v>
                </c:pt>
                <c:pt idx="108" formatCode="#,##0">
                  <c:v>46615</c:v>
                </c:pt>
                <c:pt idx="109" formatCode="#,##0">
                  <c:v>46768</c:v>
                </c:pt>
                <c:pt idx="110" formatCode="#,##0">
                  <c:v>50120</c:v>
                </c:pt>
                <c:pt idx="111" formatCode="#,##0">
                  <c:v>50669</c:v>
                </c:pt>
                <c:pt idx="112" formatCode="#,##0">
                  <c:v>47456</c:v>
                </c:pt>
                <c:pt idx="113" formatCode="#,##0">
                  <c:v>48805</c:v>
                </c:pt>
                <c:pt idx="114" formatCode="#,##0">
                  <c:v>48721</c:v>
                </c:pt>
                <c:pt idx="115" formatCode="#,##0">
                  <c:v>45487</c:v>
                </c:pt>
                <c:pt idx="116" formatCode="#,##0">
                  <c:v>35469</c:v>
                </c:pt>
                <c:pt idx="117" formatCode="#,##0">
                  <c:v>36135</c:v>
                </c:pt>
                <c:pt idx="118" formatCode="#,##0">
                  <c:v>37248</c:v>
                </c:pt>
                <c:pt idx="119" formatCode="#,##0">
                  <c:v>37925</c:v>
                </c:pt>
                <c:pt idx="120" formatCode="#,##0">
                  <c:v>37691</c:v>
                </c:pt>
                <c:pt idx="121" formatCode="#,##0">
                  <c:v>37997</c:v>
                </c:pt>
                <c:pt idx="122" formatCode="#,##0">
                  <c:v>38198</c:v>
                </c:pt>
                <c:pt idx="123" formatCode="#,##0">
                  <c:v>37697</c:v>
                </c:pt>
                <c:pt idx="124" formatCode="#,##0">
                  <c:v>38917</c:v>
                </c:pt>
                <c:pt idx="125" formatCode="#,##0">
                  <c:v>45213</c:v>
                </c:pt>
                <c:pt idx="126" formatCode="#,##0">
                  <c:v>44919</c:v>
                </c:pt>
                <c:pt idx="127" formatCode="#,##0">
                  <c:v>44350</c:v>
                </c:pt>
                <c:pt idx="128" formatCode="#,##0">
                  <c:v>43697</c:v>
                </c:pt>
                <c:pt idx="129" formatCode="#,##0">
                  <c:v>43919</c:v>
                </c:pt>
                <c:pt idx="130" formatCode="#,##0">
                  <c:v>45354</c:v>
                </c:pt>
                <c:pt idx="131" formatCode="#,##0">
                  <c:v>44267</c:v>
                </c:pt>
                <c:pt idx="132" formatCode="#,##0">
                  <c:v>45227</c:v>
                </c:pt>
                <c:pt idx="133" formatCode="#,##0">
                  <c:v>44449</c:v>
                </c:pt>
                <c:pt idx="134" formatCode="#,##0">
                  <c:v>42960</c:v>
                </c:pt>
                <c:pt idx="135" formatCode="#,##0">
                  <c:v>46905</c:v>
                </c:pt>
                <c:pt idx="136" formatCode="#,##0">
                  <c:v>48874</c:v>
                </c:pt>
                <c:pt idx="137" formatCode="#,##0">
                  <c:v>42948</c:v>
                </c:pt>
                <c:pt idx="138" formatCode="#,##0">
                  <c:v>39853</c:v>
                </c:pt>
                <c:pt idx="139" formatCode="#,##0">
                  <c:v>38874</c:v>
                </c:pt>
                <c:pt idx="140" formatCode="#,##0">
                  <c:v>37129</c:v>
                </c:pt>
                <c:pt idx="141" formatCode="#,##0">
                  <c:v>37953</c:v>
                </c:pt>
                <c:pt idx="142" formatCode="#,##0">
                  <c:v>41331</c:v>
                </c:pt>
                <c:pt idx="143" formatCode="#,##0">
                  <c:v>39173</c:v>
                </c:pt>
                <c:pt idx="144" formatCode="#,##0">
                  <c:v>41331</c:v>
                </c:pt>
                <c:pt idx="145" formatCode="#,##0">
                  <c:v>41842</c:v>
                </c:pt>
                <c:pt idx="146" formatCode="#,##0">
                  <c:v>42683</c:v>
                </c:pt>
                <c:pt idx="147" formatCode="#,##0">
                  <c:v>41262</c:v>
                </c:pt>
                <c:pt idx="148" formatCode="#,##0">
                  <c:v>41866</c:v>
                </c:pt>
                <c:pt idx="149" formatCode="#,##0">
                  <c:v>42922</c:v>
                </c:pt>
                <c:pt idx="150" formatCode="#,##0">
                  <c:v>42688</c:v>
                </c:pt>
                <c:pt idx="151" formatCode="#,##0">
                  <c:v>42985</c:v>
                </c:pt>
                <c:pt idx="152" formatCode="#,##0">
                  <c:v>42492</c:v>
                </c:pt>
                <c:pt idx="153" formatCode="#,##0">
                  <c:v>43293</c:v>
                </c:pt>
                <c:pt idx="154" formatCode="#,##0">
                  <c:v>42914</c:v>
                </c:pt>
                <c:pt idx="155" formatCode="#,##0">
                  <c:v>44352</c:v>
                </c:pt>
                <c:pt idx="156" formatCode="#,##0">
                  <c:v>44668</c:v>
                </c:pt>
                <c:pt idx="157" formatCode="#,##0">
                  <c:v>45020</c:v>
                </c:pt>
                <c:pt idx="158" formatCode="#,##0">
                  <c:v>46889</c:v>
                </c:pt>
                <c:pt idx="159" formatCode="#,##0">
                  <c:v>46437</c:v>
                </c:pt>
                <c:pt idx="160" formatCode="#,##0">
                  <c:v>46214</c:v>
                </c:pt>
                <c:pt idx="161" formatCode="#,##0">
                  <c:v>49115</c:v>
                </c:pt>
                <c:pt idx="162" formatCode="#,##0">
                  <c:v>47310</c:v>
                </c:pt>
                <c:pt idx="163" formatCode="#,##0">
                  <c:v>44816</c:v>
                </c:pt>
                <c:pt idx="164" formatCode="#,##0">
                  <c:v>45105</c:v>
                </c:pt>
                <c:pt idx="165" formatCode="#,##0">
                  <c:v>46004</c:v>
                </c:pt>
                <c:pt idx="166" formatCode="#,##0">
                  <c:v>46230</c:v>
                </c:pt>
                <c:pt idx="167" formatCode="#,##0">
                  <c:v>45656</c:v>
                </c:pt>
                <c:pt idx="168" formatCode="#,##0">
                  <c:v>52838</c:v>
                </c:pt>
                <c:pt idx="169" formatCode="#,##0">
                  <c:v>58846</c:v>
                </c:pt>
                <c:pt idx="170" formatCode="#,##0">
                  <c:v>45461</c:v>
                </c:pt>
                <c:pt idx="171" formatCode="#,##0">
                  <c:v>44874</c:v>
                </c:pt>
                <c:pt idx="172" formatCode="#,##0">
                  <c:v>43849</c:v>
                </c:pt>
              </c:numCache>
            </c:numRef>
          </c:val>
        </c:ser>
        <c:ser>
          <c:idx val="2"/>
          <c:order val="2"/>
          <c:tx>
            <c:strRef>
              <c:f>Munka1!$E$1</c:f>
              <c:strCache>
                <c:ptCount val="1"/>
                <c:pt idx="0">
                  <c:v>Intervenciós ár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Munka1!$A$8:$A$175</c:f>
              <c:strCache>
                <c:ptCount val="168"/>
                <c:pt idx="0">
                  <c:v>2005. július</c:v>
                </c:pt>
                <c:pt idx="1">
                  <c:v>2005. aug.</c:v>
                </c:pt>
                <c:pt idx="2">
                  <c:v>2005.szepr.</c:v>
                </c:pt>
                <c:pt idx="3">
                  <c:v>2005. okt.</c:v>
                </c:pt>
                <c:pt idx="4">
                  <c:v>2005. nov.</c:v>
                </c:pt>
                <c:pt idx="5">
                  <c:v>2005. dec.</c:v>
                </c:pt>
                <c:pt idx="6">
                  <c:v>2006. jan.</c:v>
                </c:pt>
                <c:pt idx="7">
                  <c:v>2006. febr.</c:v>
                </c:pt>
                <c:pt idx="8">
                  <c:v>2006. márc.</c:v>
                </c:pt>
                <c:pt idx="9">
                  <c:v>2006. ápr.</c:v>
                </c:pt>
                <c:pt idx="10">
                  <c:v>2006. május</c:v>
                </c:pt>
                <c:pt idx="11">
                  <c:v>2006. június</c:v>
                </c:pt>
                <c:pt idx="12">
                  <c:v>2006. július</c:v>
                </c:pt>
                <c:pt idx="13">
                  <c:v>2006. aug.</c:v>
                </c:pt>
                <c:pt idx="14">
                  <c:v>2006. szept.</c:v>
                </c:pt>
                <c:pt idx="15">
                  <c:v>2006. okt.</c:v>
                </c:pt>
                <c:pt idx="16">
                  <c:v>2006. nov.</c:v>
                </c:pt>
                <c:pt idx="17">
                  <c:v>2006. dec.</c:v>
                </c:pt>
                <c:pt idx="18">
                  <c:v>2007. jan.</c:v>
                </c:pt>
                <c:pt idx="19">
                  <c:v>2007. febr.</c:v>
                </c:pt>
                <c:pt idx="20">
                  <c:v>2007. márc.</c:v>
                </c:pt>
                <c:pt idx="21">
                  <c:v>2007. ápr.</c:v>
                </c:pt>
                <c:pt idx="22">
                  <c:v>2007. május</c:v>
                </c:pt>
                <c:pt idx="23">
                  <c:v>2007. június</c:v>
                </c:pt>
                <c:pt idx="24">
                  <c:v>2007. július</c:v>
                </c:pt>
                <c:pt idx="25">
                  <c:v>2007. aug.</c:v>
                </c:pt>
                <c:pt idx="26">
                  <c:v>2007. szept.</c:v>
                </c:pt>
                <c:pt idx="27">
                  <c:v>2007. okt.</c:v>
                </c:pt>
                <c:pt idx="28">
                  <c:v>2007. nov.</c:v>
                </c:pt>
                <c:pt idx="29">
                  <c:v>2007. dec.</c:v>
                </c:pt>
                <c:pt idx="30">
                  <c:v>2008. jan.</c:v>
                </c:pt>
                <c:pt idx="31">
                  <c:v>2008. febr.</c:v>
                </c:pt>
                <c:pt idx="32">
                  <c:v>2008. márc.</c:v>
                </c:pt>
                <c:pt idx="33">
                  <c:v>2008. ápr</c:v>
                </c:pt>
                <c:pt idx="34">
                  <c:v>2008. május</c:v>
                </c:pt>
                <c:pt idx="35">
                  <c:v>2008. június</c:v>
                </c:pt>
                <c:pt idx="36">
                  <c:v>2008. július</c:v>
                </c:pt>
                <c:pt idx="37">
                  <c:v>2008. aug.</c:v>
                </c:pt>
                <c:pt idx="38">
                  <c:v>2008. szept.</c:v>
                </c:pt>
                <c:pt idx="39">
                  <c:v>2008. okt.</c:v>
                </c:pt>
                <c:pt idx="40">
                  <c:v>2008. nov.</c:v>
                </c:pt>
                <c:pt idx="41">
                  <c:v>2008. dec.</c:v>
                </c:pt>
                <c:pt idx="42">
                  <c:v>2009. jan.</c:v>
                </c:pt>
                <c:pt idx="43">
                  <c:v>2009. febr.</c:v>
                </c:pt>
                <c:pt idx="44">
                  <c:v>2009. márc.</c:v>
                </c:pt>
                <c:pt idx="45">
                  <c:v>2009. ápr.</c:v>
                </c:pt>
                <c:pt idx="46">
                  <c:v>2009. május</c:v>
                </c:pt>
                <c:pt idx="47">
                  <c:v>2009. június</c:v>
                </c:pt>
                <c:pt idx="48">
                  <c:v>2009. július</c:v>
                </c:pt>
                <c:pt idx="49">
                  <c:v>2009. aug.</c:v>
                </c:pt>
                <c:pt idx="50">
                  <c:v>2009. szept.</c:v>
                </c:pt>
                <c:pt idx="51">
                  <c:v>2009. okt.</c:v>
                </c:pt>
                <c:pt idx="52">
                  <c:v>2009. nov.</c:v>
                </c:pt>
                <c:pt idx="53">
                  <c:v>2009. dec.</c:v>
                </c:pt>
                <c:pt idx="54">
                  <c:v>2010. jan.</c:v>
                </c:pt>
                <c:pt idx="55">
                  <c:v>2010. febr.</c:v>
                </c:pt>
                <c:pt idx="56">
                  <c:v>2010. márc</c:v>
                </c:pt>
                <c:pt idx="57">
                  <c:v>2010. ápr.</c:v>
                </c:pt>
                <c:pt idx="58">
                  <c:v>2010. május</c:v>
                </c:pt>
                <c:pt idx="59">
                  <c:v>2010. június</c:v>
                </c:pt>
                <c:pt idx="60">
                  <c:v>2010. július</c:v>
                </c:pt>
                <c:pt idx="61">
                  <c:v>2010. aug.</c:v>
                </c:pt>
                <c:pt idx="62">
                  <c:v>2010. szept.</c:v>
                </c:pt>
                <c:pt idx="63">
                  <c:v>2010. okt.</c:v>
                </c:pt>
                <c:pt idx="64">
                  <c:v>2010. nov.</c:v>
                </c:pt>
                <c:pt idx="65">
                  <c:v>2010. dec.</c:v>
                </c:pt>
                <c:pt idx="66">
                  <c:v>2011. jan.</c:v>
                </c:pt>
                <c:pt idx="67">
                  <c:v>2011. febr.</c:v>
                </c:pt>
                <c:pt idx="68">
                  <c:v>2011. márc.</c:v>
                </c:pt>
                <c:pt idx="69">
                  <c:v>2011. ápr.</c:v>
                </c:pt>
                <c:pt idx="70">
                  <c:v>2011. május</c:v>
                </c:pt>
                <c:pt idx="71">
                  <c:v>2011. június</c:v>
                </c:pt>
                <c:pt idx="72">
                  <c:v>2011. július</c:v>
                </c:pt>
                <c:pt idx="73">
                  <c:v>2011. aug.</c:v>
                </c:pt>
                <c:pt idx="74">
                  <c:v>2011. szept.</c:v>
                </c:pt>
                <c:pt idx="75">
                  <c:v>2011. okt.</c:v>
                </c:pt>
                <c:pt idx="76">
                  <c:v>2011. nov.</c:v>
                </c:pt>
                <c:pt idx="77">
                  <c:v>2011. dec.</c:v>
                </c:pt>
                <c:pt idx="78">
                  <c:v>2012. jan.</c:v>
                </c:pt>
                <c:pt idx="79">
                  <c:v>2012. febr.</c:v>
                </c:pt>
                <c:pt idx="80">
                  <c:v>2012. márc</c:v>
                </c:pt>
                <c:pt idx="81">
                  <c:v>2012. ápr.</c:v>
                </c:pt>
                <c:pt idx="82">
                  <c:v>2012. május</c:v>
                </c:pt>
                <c:pt idx="83">
                  <c:v>2012. június</c:v>
                </c:pt>
                <c:pt idx="84">
                  <c:v>2012. július</c:v>
                </c:pt>
                <c:pt idx="85">
                  <c:v>2012. aug.</c:v>
                </c:pt>
                <c:pt idx="86">
                  <c:v>2012. szept.</c:v>
                </c:pt>
                <c:pt idx="87">
                  <c:v>2012. okt.</c:v>
                </c:pt>
                <c:pt idx="88">
                  <c:v>2012. nov.</c:v>
                </c:pt>
                <c:pt idx="89">
                  <c:v>2012. dec.</c:v>
                </c:pt>
                <c:pt idx="90">
                  <c:v>2013. jan.</c:v>
                </c:pt>
                <c:pt idx="91">
                  <c:v>2013. febr.</c:v>
                </c:pt>
                <c:pt idx="92">
                  <c:v>2013. márc.</c:v>
                </c:pt>
                <c:pt idx="93">
                  <c:v>2013. ápr.</c:v>
                </c:pt>
                <c:pt idx="94">
                  <c:v>2013. május</c:v>
                </c:pt>
                <c:pt idx="95">
                  <c:v>2013. június</c:v>
                </c:pt>
                <c:pt idx="96">
                  <c:v>2013. július</c:v>
                </c:pt>
                <c:pt idx="97">
                  <c:v>2013. aug.</c:v>
                </c:pt>
                <c:pt idx="98">
                  <c:v>2013. szept.</c:v>
                </c:pt>
                <c:pt idx="99">
                  <c:v>2013. okt.</c:v>
                </c:pt>
                <c:pt idx="100">
                  <c:v>2013. nov.</c:v>
                </c:pt>
                <c:pt idx="101">
                  <c:v>2013. dec.</c:v>
                </c:pt>
                <c:pt idx="102">
                  <c:v>2014. jan.</c:v>
                </c:pt>
                <c:pt idx="103">
                  <c:v>2014. febr.</c:v>
                </c:pt>
                <c:pt idx="104">
                  <c:v>2014. márc.</c:v>
                </c:pt>
                <c:pt idx="105">
                  <c:v>2014. ápr.</c:v>
                </c:pt>
                <c:pt idx="106">
                  <c:v>2014. május</c:v>
                </c:pt>
                <c:pt idx="107">
                  <c:v>2014. június</c:v>
                </c:pt>
                <c:pt idx="108">
                  <c:v>2014. július</c:v>
                </c:pt>
                <c:pt idx="109">
                  <c:v>2014. aug.</c:v>
                </c:pt>
                <c:pt idx="110">
                  <c:v>2014. szept.</c:v>
                </c:pt>
                <c:pt idx="111">
                  <c:v>2014. okt.</c:v>
                </c:pt>
                <c:pt idx="112">
                  <c:v>2014. nov.</c:v>
                </c:pt>
                <c:pt idx="113">
                  <c:v>2014. dec.</c:v>
                </c:pt>
                <c:pt idx="114">
                  <c:v>2015. jan.</c:v>
                </c:pt>
                <c:pt idx="115">
                  <c:v>2015. febr.</c:v>
                </c:pt>
                <c:pt idx="116">
                  <c:v>2015. márc.</c:v>
                </c:pt>
                <c:pt idx="117">
                  <c:v>2015. ápr.</c:v>
                </c:pt>
                <c:pt idx="118">
                  <c:v>2015. május</c:v>
                </c:pt>
                <c:pt idx="119">
                  <c:v>2015. június</c:v>
                </c:pt>
                <c:pt idx="120">
                  <c:v>2015. július</c:v>
                </c:pt>
                <c:pt idx="121">
                  <c:v>2015. aug.</c:v>
                </c:pt>
                <c:pt idx="122">
                  <c:v>2015. szept.</c:v>
                </c:pt>
                <c:pt idx="123">
                  <c:v>2015. okt.</c:v>
                </c:pt>
                <c:pt idx="124">
                  <c:v>2015. nov.</c:v>
                </c:pt>
                <c:pt idx="125">
                  <c:v>2015. dec.</c:v>
                </c:pt>
                <c:pt idx="126">
                  <c:v>2016. jan.</c:v>
                </c:pt>
                <c:pt idx="127">
                  <c:v>2016. febr.</c:v>
                </c:pt>
                <c:pt idx="128">
                  <c:v>2016. márc.</c:v>
                </c:pt>
                <c:pt idx="129">
                  <c:v>2016. ápr.</c:v>
                </c:pt>
                <c:pt idx="130">
                  <c:v>2016. május</c:v>
                </c:pt>
                <c:pt idx="131">
                  <c:v>2016. június</c:v>
                </c:pt>
                <c:pt idx="132">
                  <c:v>2016. július</c:v>
                </c:pt>
                <c:pt idx="133">
                  <c:v>2016. aug.</c:v>
                </c:pt>
                <c:pt idx="134">
                  <c:v>2016. szept.</c:v>
                </c:pt>
                <c:pt idx="135">
                  <c:v>2016. okt.</c:v>
                </c:pt>
                <c:pt idx="136">
                  <c:v>2016. nov.</c:v>
                </c:pt>
                <c:pt idx="137">
                  <c:v>2016. dec.</c:v>
                </c:pt>
                <c:pt idx="138">
                  <c:v>2017. jan.</c:v>
                </c:pt>
                <c:pt idx="139">
                  <c:v>2017. febr.</c:v>
                </c:pt>
                <c:pt idx="140">
                  <c:v>2017. márc.</c:v>
                </c:pt>
                <c:pt idx="141">
                  <c:v>2017. ápr.</c:v>
                </c:pt>
                <c:pt idx="142">
                  <c:v>2017. május</c:v>
                </c:pt>
                <c:pt idx="143">
                  <c:v>2017. június</c:v>
                </c:pt>
                <c:pt idx="144">
                  <c:v>2017. július</c:v>
                </c:pt>
                <c:pt idx="145">
                  <c:v>2017. aug.</c:v>
                </c:pt>
                <c:pt idx="146">
                  <c:v>2017. szept.</c:v>
                </c:pt>
                <c:pt idx="147">
                  <c:v>2017. okt.</c:v>
                </c:pt>
                <c:pt idx="148">
                  <c:v>2017. nov.</c:v>
                </c:pt>
                <c:pt idx="149">
                  <c:v>2017. dec.</c:v>
                </c:pt>
                <c:pt idx="150">
                  <c:v>2018. jan.</c:v>
                </c:pt>
                <c:pt idx="151">
                  <c:v>2018. febr.</c:v>
                </c:pt>
                <c:pt idx="152">
                  <c:v>2018. márc.</c:v>
                </c:pt>
                <c:pt idx="153">
                  <c:v>2018. ápr.</c:v>
                </c:pt>
                <c:pt idx="154">
                  <c:v>2018. május</c:v>
                </c:pt>
                <c:pt idx="155">
                  <c:v>2018. június</c:v>
                </c:pt>
                <c:pt idx="156">
                  <c:v>2018. július</c:v>
                </c:pt>
                <c:pt idx="157">
                  <c:v>2018. aug.</c:v>
                </c:pt>
                <c:pt idx="158">
                  <c:v>2018. szept.</c:v>
                </c:pt>
                <c:pt idx="159">
                  <c:v>2018. okt.</c:v>
                </c:pt>
                <c:pt idx="160">
                  <c:v>2018. nov.</c:v>
                </c:pt>
                <c:pt idx="161">
                  <c:v>2018. dec.</c:v>
                </c:pt>
                <c:pt idx="162">
                  <c:v>2019. jan.</c:v>
                </c:pt>
                <c:pt idx="163">
                  <c:v>2019. febr.</c:v>
                </c:pt>
                <c:pt idx="164">
                  <c:v>2019. márc.</c:v>
                </c:pt>
                <c:pt idx="165">
                  <c:v>2019. ápr.</c:v>
                </c:pt>
                <c:pt idx="166">
                  <c:v>2019. május</c:v>
                </c:pt>
                <c:pt idx="167">
                  <c:v>2019. június</c:v>
                </c:pt>
              </c:strCache>
            </c:strRef>
          </c:cat>
          <c:val>
            <c:numRef>
              <c:f>Munka1!$E$3:$E$175</c:f>
              <c:numCache>
                <c:formatCode>General</c:formatCode>
                <c:ptCount val="173"/>
                <c:pt idx="0">
                  <c:v>25125</c:v>
                </c:pt>
                <c:pt idx="1">
                  <c:v>25125</c:v>
                </c:pt>
                <c:pt idx="2">
                  <c:v>25125</c:v>
                </c:pt>
                <c:pt idx="3">
                  <c:v>25125</c:v>
                </c:pt>
                <c:pt idx="4">
                  <c:v>25125</c:v>
                </c:pt>
                <c:pt idx="5">
                  <c:v>25192</c:v>
                </c:pt>
                <c:pt idx="6">
                  <c:v>25192</c:v>
                </c:pt>
                <c:pt idx="7">
                  <c:v>25192</c:v>
                </c:pt>
                <c:pt idx="8">
                  <c:v>25192</c:v>
                </c:pt>
                <c:pt idx="9">
                  <c:v>25192</c:v>
                </c:pt>
                <c:pt idx="10">
                  <c:v>25192</c:v>
                </c:pt>
                <c:pt idx="11">
                  <c:v>26396</c:v>
                </c:pt>
                <c:pt idx="12">
                  <c:v>26396</c:v>
                </c:pt>
                <c:pt idx="13">
                  <c:v>26396</c:v>
                </c:pt>
                <c:pt idx="14">
                  <c:v>26396</c:v>
                </c:pt>
                <c:pt idx="15">
                  <c:v>26396</c:v>
                </c:pt>
                <c:pt idx="16">
                  <c:v>26396</c:v>
                </c:pt>
                <c:pt idx="17">
                  <c:v>27151</c:v>
                </c:pt>
                <c:pt idx="18">
                  <c:v>27151</c:v>
                </c:pt>
                <c:pt idx="19">
                  <c:v>27151</c:v>
                </c:pt>
                <c:pt idx="20">
                  <c:v>27151</c:v>
                </c:pt>
                <c:pt idx="21">
                  <c:v>27151</c:v>
                </c:pt>
                <c:pt idx="22">
                  <c:v>27151</c:v>
                </c:pt>
                <c:pt idx="23">
                  <c:v>25363</c:v>
                </c:pt>
                <c:pt idx="24">
                  <c:v>25363</c:v>
                </c:pt>
                <c:pt idx="25">
                  <c:v>25363</c:v>
                </c:pt>
                <c:pt idx="26">
                  <c:v>25363</c:v>
                </c:pt>
                <c:pt idx="27">
                  <c:v>25363</c:v>
                </c:pt>
                <c:pt idx="28">
                  <c:v>25363</c:v>
                </c:pt>
                <c:pt idx="29">
                  <c:v>25563</c:v>
                </c:pt>
                <c:pt idx="30">
                  <c:v>25563</c:v>
                </c:pt>
                <c:pt idx="31">
                  <c:v>25563</c:v>
                </c:pt>
                <c:pt idx="32">
                  <c:v>25563</c:v>
                </c:pt>
                <c:pt idx="33">
                  <c:v>25563</c:v>
                </c:pt>
                <c:pt idx="34">
                  <c:v>25563</c:v>
                </c:pt>
                <c:pt idx="35">
                  <c:v>25690</c:v>
                </c:pt>
                <c:pt idx="36">
                  <c:v>25690</c:v>
                </c:pt>
                <c:pt idx="37">
                  <c:v>25690</c:v>
                </c:pt>
                <c:pt idx="38">
                  <c:v>25690</c:v>
                </c:pt>
                <c:pt idx="39">
                  <c:v>25690</c:v>
                </c:pt>
                <c:pt idx="40">
                  <c:v>25690</c:v>
                </c:pt>
                <c:pt idx="41">
                  <c:v>25277</c:v>
                </c:pt>
                <c:pt idx="42">
                  <c:v>25277</c:v>
                </c:pt>
                <c:pt idx="43">
                  <c:v>25277</c:v>
                </c:pt>
                <c:pt idx="44">
                  <c:v>25277</c:v>
                </c:pt>
                <c:pt idx="45">
                  <c:v>25277</c:v>
                </c:pt>
                <c:pt idx="46">
                  <c:v>25277</c:v>
                </c:pt>
                <c:pt idx="47">
                  <c:v>29380</c:v>
                </c:pt>
                <c:pt idx="48">
                  <c:v>29380</c:v>
                </c:pt>
                <c:pt idx="49">
                  <c:v>29380</c:v>
                </c:pt>
                <c:pt idx="50">
                  <c:v>29380</c:v>
                </c:pt>
                <c:pt idx="51">
                  <c:v>29380</c:v>
                </c:pt>
                <c:pt idx="52">
                  <c:v>29380</c:v>
                </c:pt>
                <c:pt idx="53">
                  <c:v>27466</c:v>
                </c:pt>
                <c:pt idx="54">
                  <c:v>27466</c:v>
                </c:pt>
                <c:pt idx="55">
                  <c:v>27466</c:v>
                </c:pt>
                <c:pt idx="56">
                  <c:v>27466</c:v>
                </c:pt>
                <c:pt idx="57">
                  <c:v>27466</c:v>
                </c:pt>
                <c:pt idx="58">
                  <c:v>27466</c:v>
                </c:pt>
                <c:pt idx="59">
                  <c:v>27525</c:v>
                </c:pt>
                <c:pt idx="60">
                  <c:v>27525</c:v>
                </c:pt>
                <c:pt idx="61">
                  <c:v>27525</c:v>
                </c:pt>
                <c:pt idx="62">
                  <c:v>27525</c:v>
                </c:pt>
                <c:pt idx="63">
                  <c:v>27525</c:v>
                </c:pt>
                <c:pt idx="64">
                  <c:v>27525</c:v>
                </c:pt>
                <c:pt idx="65">
                  <c:v>28276</c:v>
                </c:pt>
                <c:pt idx="66">
                  <c:v>28276</c:v>
                </c:pt>
                <c:pt idx="67">
                  <c:v>28276</c:v>
                </c:pt>
                <c:pt idx="68">
                  <c:v>28276</c:v>
                </c:pt>
                <c:pt idx="69">
                  <c:v>28276</c:v>
                </c:pt>
                <c:pt idx="70">
                  <c:v>28276</c:v>
                </c:pt>
                <c:pt idx="71">
                  <c:v>27280</c:v>
                </c:pt>
                <c:pt idx="72">
                  <c:v>27280</c:v>
                </c:pt>
                <c:pt idx="73">
                  <c:v>27280</c:v>
                </c:pt>
                <c:pt idx="74">
                  <c:v>27280</c:v>
                </c:pt>
                <c:pt idx="75">
                  <c:v>27280</c:v>
                </c:pt>
                <c:pt idx="76">
                  <c:v>27280</c:v>
                </c:pt>
                <c:pt idx="77">
                  <c:v>29350</c:v>
                </c:pt>
                <c:pt idx="78">
                  <c:v>29350</c:v>
                </c:pt>
                <c:pt idx="79">
                  <c:v>29350</c:v>
                </c:pt>
                <c:pt idx="80">
                  <c:v>29350</c:v>
                </c:pt>
                <c:pt idx="81">
                  <c:v>29350</c:v>
                </c:pt>
                <c:pt idx="82">
                  <c:v>29350</c:v>
                </c:pt>
                <c:pt idx="83">
                  <c:v>29932</c:v>
                </c:pt>
                <c:pt idx="84">
                  <c:v>29932</c:v>
                </c:pt>
                <c:pt idx="85">
                  <c:v>29932</c:v>
                </c:pt>
                <c:pt idx="86">
                  <c:v>29932</c:v>
                </c:pt>
                <c:pt idx="87">
                  <c:v>29932</c:v>
                </c:pt>
                <c:pt idx="88">
                  <c:v>29932</c:v>
                </c:pt>
                <c:pt idx="89">
                  <c:v>28686</c:v>
                </c:pt>
                <c:pt idx="90">
                  <c:v>28686</c:v>
                </c:pt>
                <c:pt idx="91">
                  <c:v>28686</c:v>
                </c:pt>
                <c:pt idx="92">
                  <c:v>28686</c:v>
                </c:pt>
                <c:pt idx="93">
                  <c:v>28686</c:v>
                </c:pt>
                <c:pt idx="94">
                  <c:v>28686</c:v>
                </c:pt>
                <c:pt idx="95">
                  <c:v>29988</c:v>
                </c:pt>
                <c:pt idx="96">
                  <c:v>29988</c:v>
                </c:pt>
                <c:pt idx="97">
                  <c:v>29988</c:v>
                </c:pt>
                <c:pt idx="98">
                  <c:v>29988</c:v>
                </c:pt>
                <c:pt idx="99">
                  <c:v>29988</c:v>
                </c:pt>
                <c:pt idx="100">
                  <c:v>29988</c:v>
                </c:pt>
                <c:pt idx="101">
                  <c:v>30160</c:v>
                </c:pt>
                <c:pt idx="102">
                  <c:v>30160</c:v>
                </c:pt>
                <c:pt idx="103">
                  <c:v>30160</c:v>
                </c:pt>
                <c:pt idx="104">
                  <c:v>30596</c:v>
                </c:pt>
                <c:pt idx="105">
                  <c:v>30596</c:v>
                </c:pt>
                <c:pt idx="106">
                  <c:v>30596</c:v>
                </c:pt>
                <c:pt idx="107">
                  <c:v>31203</c:v>
                </c:pt>
                <c:pt idx="108">
                  <c:v>31203</c:v>
                </c:pt>
                <c:pt idx="109">
                  <c:v>31609</c:v>
                </c:pt>
                <c:pt idx="110">
                  <c:v>31700</c:v>
                </c:pt>
                <c:pt idx="111">
                  <c:v>31410</c:v>
                </c:pt>
                <c:pt idx="112">
                  <c:v>31710</c:v>
                </c:pt>
                <c:pt idx="113">
                  <c:v>31710</c:v>
                </c:pt>
                <c:pt idx="114">
                  <c:v>32100</c:v>
                </c:pt>
                <c:pt idx="115">
                  <c:v>32100</c:v>
                </c:pt>
                <c:pt idx="116">
                  <c:v>31800</c:v>
                </c:pt>
                <c:pt idx="117">
                  <c:v>31450</c:v>
                </c:pt>
                <c:pt idx="118">
                  <c:v>31400</c:v>
                </c:pt>
                <c:pt idx="119">
                  <c:v>31700</c:v>
                </c:pt>
                <c:pt idx="120">
                  <c:v>32400</c:v>
                </c:pt>
                <c:pt idx="121">
                  <c:v>31100</c:v>
                </c:pt>
                <c:pt idx="122">
                  <c:v>31150</c:v>
                </c:pt>
                <c:pt idx="123">
                  <c:v>31203</c:v>
                </c:pt>
                <c:pt idx="124">
                  <c:v>31507</c:v>
                </c:pt>
                <c:pt idx="125">
                  <c:v>31250</c:v>
                </c:pt>
                <c:pt idx="126">
                  <c:v>31150</c:v>
                </c:pt>
                <c:pt idx="127">
                  <c:v>31120</c:v>
                </c:pt>
                <c:pt idx="128">
                  <c:v>31100</c:v>
                </c:pt>
                <c:pt idx="129">
                  <c:v>31100</c:v>
                </c:pt>
                <c:pt idx="130">
                  <c:v>31200</c:v>
                </c:pt>
                <c:pt idx="131">
                  <c:v>31300</c:v>
                </c:pt>
                <c:pt idx="132">
                  <c:v>31300</c:v>
                </c:pt>
                <c:pt idx="133">
                  <c:v>31200</c:v>
                </c:pt>
                <c:pt idx="134">
                  <c:v>31811</c:v>
                </c:pt>
                <c:pt idx="135">
                  <c:v>31912</c:v>
                </c:pt>
                <c:pt idx="136">
                  <c:v>31600</c:v>
                </c:pt>
                <c:pt idx="137">
                  <c:v>31500</c:v>
                </c:pt>
                <c:pt idx="138">
                  <c:v>31500</c:v>
                </c:pt>
                <c:pt idx="139">
                  <c:v>31400</c:v>
                </c:pt>
                <c:pt idx="140">
                  <c:v>31380</c:v>
                </c:pt>
                <c:pt idx="141">
                  <c:v>31300</c:v>
                </c:pt>
                <c:pt idx="142">
                  <c:v>31203</c:v>
                </c:pt>
                <c:pt idx="143">
                  <c:v>31200</c:v>
                </c:pt>
                <c:pt idx="144">
                  <c:v>31200</c:v>
                </c:pt>
                <c:pt idx="145">
                  <c:v>31150</c:v>
                </c:pt>
                <c:pt idx="146">
                  <c:v>31150</c:v>
                </c:pt>
                <c:pt idx="147">
                  <c:v>31100</c:v>
                </c:pt>
                <c:pt idx="148">
                  <c:v>31300</c:v>
                </c:pt>
                <c:pt idx="149">
                  <c:v>31200</c:v>
                </c:pt>
                <c:pt idx="150">
                  <c:v>31220</c:v>
                </c:pt>
                <c:pt idx="151">
                  <c:v>31400</c:v>
                </c:pt>
                <c:pt idx="152">
                  <c:v>31507</c:v>
                </c:pt>
                <c:pt idx="153">
                  <c:v>31670</c:v>
                </c:pt>
                <c:pt idx="154">
                  <c:v>31600</c:v>
                </c:pt>
                <c:pt idx="155">
                  <c:v>31580</c:v>
                </c:pt>
                <c:pt idx="156">
                  <c:v>31600</c:v>
                </c:pt>
                <c:pt idx="157">
                  <c:v>31580</c:v>
                </c:pt>
                <c:pt idx="158">
                  <c:v>31690</c:v>
                </c:pt>
                <c:pt idx="159">
                  <c:v>32400</c:v>
                </c:pt>
                <c:pt idx="160">
                  <c:v>32723</c:v>
                </c:pt>
                <c:pt idx="161">
                  <c:v>32925</c:v>
                </c:pt>
                <c:pt idx="162">
                  <c:v>33634</c:v>
                </c:pt>
                <c:pt idx="163">
                  <c:v>32924</c:v>
                </c:pt>
                <c:pt idx="164">
                  <c:v>32824</c:v>
                </c:pt>
                <c:pt idx="165">
                  <c:v>32905</c:v>
                </c:pt>
                <c:pt idx="166">
                  <c:v>32880</c:v>
                </c:pt>
                <c:pt idx="167">
                  <c:v>32920</c:v>
                </c:pt>
                <c:pt idx="168">
                  <c:v>32870</c:v>
                </c:pt>
                <c:pt idx="169">
                  <c:v>31912</c:v>
                </c:pt>
                <c:pt idx="170">
                  <c:v>32419</c:v>
                </c:pt>
                <c:pt idx="171">
                  <c:v>32925</c:v>
                </c:pt>
                <c:pt idx="172">
                  <c:v>32880</c:v>
                </c:pt>
              </c:numCache>
            </c:numRef>
          </c:val>
        </c:ser>
        <c:dLbls/>
        <c:marker val="1"/>
        <c:axId val="118490240"/>
        <c:axId val="118491776"/>
      </c:lineChart>
      <c:lineChart>
        <c:grouping val="standard"/>
        <c:ser>
          <c:idx val="3"/>
          <c:order val="3"/>
          <c:tx>
            <c:strRef>
              <c:f>Munka1!$D$1</c:f>
              <c:strCache>
                <c:ptCount val="1"/>
                <c:pt idx="0">
                  <c:v>Olajár</c:v>
                </c:pt>
              </c:strCache>
            </c:strRef>
          </c:tx>
          <c:marker>
            <c:symbol val="none"/>
          </c:marker>
          <c:cat>
            <c:strRef>
              <c:f>Munka1!$A$3:$A$175</c:f>
              <c:strCache>
                <c:ptCount val="173"/>
                <c:pt idx="0">
                  <c:v>2005. febr.</c:v>
                </c:pt>
                <c:pt idx="1">
                  <c:v>2005. márc.</c:v>
                </c:pt>
                <c:pt idx="2">
                  <c:v>2005. ápr.</c:v>
                </c:pt>
                <c:pt idx="3">
                  <c:v>2005. május</c:v>
                </c:pt>
                <c:pt idx="4">
                  <c:v>2005. június</c:v>
                </c:pt>
                <c:pt idx="5">
                  <c:v>2005. július</c:v>
                </c:pt>
                <c:pt idx="6">
                  <c:v>2005. aug.</c:v>
                </c:pt>
                <c:pt idx="7">
                  <c:v>2005.szepr.</c:v>
                </c:pt>
                <c:pt idx="8">
                  <c:v>2005. okt.</c:v>
                </c:pt>
                <c:pt idx="9">
                  <c:v>2005. nov.</c:v>
                </c:pt>
                <c:pt idx="10">
                  <c:v>2005. dec.</c:v>
                </c:pt>
                <c:pt idx="11">
                  <c:v>2006. jan.</c:v>
                </c:pt>
                <c:pt idx="12">
                  <c:v>2006. febr.</c:v>
                </c:pt>
                <c:pt idx="13">
                  <c:v>2006. márc.</c:v>
                </c:pt>
                <c:pt idx="14">
                  <c:v>2006. ápr.</c:v>
                </c:pt>
                <c:pt idx="15">
                  <c:v>2006. május</c:v>
                </c:pt>
                <c:pt idx="16">
                  <c:v>2006. június</c:v>
                </c:pt>
                <c:pt idx="17">
                  <c:v>2006. július</c:v>
                </c:pt>
                <c:pt idx="18">
                  <c:v>2006. aug.</c:v>
                </c:pt>
                <c:pt idx="19">
                  <c:v>2006. szept.</c:v>
                </c:pt>
                <c:pt idx="20">
                  <c:v>2006. okt.</c:v>
                </c:pt>
                <c:pt idx="21">
                  <c:v>2006. nov.</c:v>
                </c:pt>
                <c:pt idx="22">
                  <c:v>2006. dec.</c:v>
                </c:pt>
                <c:pt idx="23">
                  <c:v>2007. jan.</c:v>
                </c:pt>
                <c:pt idx="24">
                  <c:v>2007. febr.</c:v>
                </c:pt>
                <c:pt idx="25">
                  <c:v>2007. márc.</c:v>
                </c:pt>
                <c:pt idx="26">
                  <c:v>2007. ápr.</c:v>
                </c:pt>
                <c:pt idx="27">
                  <c:v>2007. május</c:v>
                </c:pt>
                <c:pt idx="28">
                  <c:v>2007. június</c:v>
                </c:pt>
                <c:pt idx="29">
                  <c:v>2007. július</c:v>
                </c:pt>
                <c:pt idx="30">
                  <c:v>2007. aug.</c:v>
                </c:pt>
                <c:pt idx="31">
                  <c:v>2007. szept.</c:v>
                </c:pt>
                <c:pt idx="32">
                  <c:v>2007. okt.</c:v>
                </c:pt>
                <c:pt idx="33">
                  <c:v>2007. nov.</c:v>
                </c:pt>
                <c:pt idx="34">
                  <c:v>2007. dec.</c:v>
                </c:pt>
                <c:pt idx="35">
                  <c:v>2008. jan.</c:v>
                </c:pt>
                <c:pt idx="36">
                  <c:v>2008. febr.</c:v>
                </c:pt>
                <c:pt idx="37">
                  <c:v>2008. márc.</c:v>
                </c:pt>
                <c:pt idx="38">
                  <c:v>2008. ápr</c:v>
                </c:pt>
                <c:pt idx="39">
                  <c:v>2008. május</c:v>
                </c:pt>
                <c:pt idx="40">
                  <c:v>2008. június</c:v>
                </c:pt>
                <c:pt idx="41">
                  <c:v>2008. július</c:v>
                </c:pt>
                <c:pt idx="42">
                  <c:v>2008. aug.</c:v>
                </c:pt>
                <c:pt idx="43">
                  <c:v>2008. szept.</c:v>
                </c:pt>
                <c:pt idx="44">
                  <c:v>2008. okt.</c:v>
                </c:pt>
                <c:pt idx="45">
                  <c:v>2008. nov.</c:v>
                </c:pt>
                <c:pt idx="46">
                  <c:v>2008. dec.</c:v>
                </c:pt>
                <c:pt idx="47">
                  <c:v>2009. jan.</c:v>
                </c:pt>
                <c:pt idx="48">
                  <c:v>2009. febr.</c:v>
                </c:pt>
                <c:pt idx="49">
                  <c:v>2009. márc.</c:v>
                </c:pt>
                <c:pt idx="50">
                  <c:v>2009. ápr.</c:v>
                </c:pt>
                <c:pt idx="51">
                  <c:v>2009. május</c:v>
                </c:pt>
                <c:pt idx="52">
                  <c:v>2009. június</c:v>
                </c:pt>
                <c:pt idx="53">
                  <c:v>2009. július</c:v>
                </c:pt>
                <c:pt idx="54">
                  <c:v>2009. aug.</c:v>
                </c:pt>
                <c:pt idx="55">
                  <c:v>2009. szept.</c:v>
                </c:pt>
                <c:pt idx="56">
                  <c:v>2009. okt.</c:v>
                </c:pt>
                <c:pt idx="57">
                  <c:v>2009. nov.</c:v>
                </c:pt>
                <c:pt idx="58">
                  <c:v>2009. dec.</c:v>
                </c:pt>
                <c:pt idx="59">
                  <c:v>2010. jan.</c:v>
                </c:pt>
                <c:pt idx="60">
                  <c:v>2010. febr.</c:v>
                </c:pt>
                <c:pt idx="61">
                  <c:v>2010. márc</c:v>
                </c:pt>
                <c:pt idx="62">
                  <c:v>2010. ápr.</c:v>
                </c:pt>
                <c:pt idx="63">
                  <c:v>2010. május</c:v>
                </c:pt>
                <c:pt idx="64">
                  <c:v>2010. június</c:v>
                </c:pt>
                <c:pt idx="65">
                  <c:v>2010. július</c:v>
                </c:pt>
                <c:pt idx="66">
                  <c:v>2010. aug.</c:v>
                </c:pt>
                <c:pt idx="67">
                  <c:v>2010. szept.</c:v>
                </c:pt>
                <c:pt idx="68">
                  <c:v>2010. okt.</c:v>
                </c:pt>
                <c:pt idx="69">
                  <c:v>2010. nov.</c:v>
                </c:pt>
                <c:pt idx="70">
                  <c:v>2010. dec.</c:v>
                </c:pt>
                <c:pt idx="71">
                  <c:v>2011. jan.</c:v>
                </c:pt>
                <c:pt idx="72">
                  <c:v>2011. febr.</c:v>
                </c:pt>
                <c:pt idx="73">
                  <c:v>2011. márc.</c:v>
                </c:pt>
                <c:pt idx="74">
                  <c:v>2011. ápr.</c:v>
                </c:pt>
                <c:pt idx="75">
                  <c:v>2011. május</c:v>
                </c:pt>
                <c:pt idx="76">
                  <c:v>2011. június</c:v>
                </c:pt>
                <c:pt idx="77">
                  <c:v>2011. július</c:v>
                </c:pt>
                <c:pt idx="78">
                  <c:v>2011. aug.</c:v>
                </c:pt>
                <c:pt idx="79">
                  <c:v>2011. szept.</c:v>
                </c:pt>
                <c:pt idx="80">
                  <c:v>2011. okt.</c:v>
                </c:pt>
                <c:pt idx="81">
                  <c:v>2011. nov.</c:v>
                </c:pt>
                <c:pt idx="82">
                  <c:v>2011. dec.</c:v>
                </c:pt>
                <c:pt idx="83">
                  <c:v>2012. jan.</c:v>
                </c:pt>
                <c:pt idx="84">
                  <c:v>2012. febr.</c:v>
                </c:pt>
                <c:pt idx="85">
                  <c:v>2012. márc</c:v>
                </c:pt>
                <c:pt idx="86">
                  <c:v>2012. ápr.</c:v>
                </c:pt>
                <c:pt idx="87">
                  <c:v>2012. május</c:v>
                </c:pt>
                <c:pt idx="88">
                  <c:v>2012. június</c:v>
                </c:pt>
                <c:pt idx="89">
                  <c:v>2012. július</c:v>
                </c:pt>
                <c:pt idx="90">
                  <c:v>2012. aug.</c:v>
                </c:pt>
                <c:pt idx="91">
                  <c:v>2012. szept.</c:v>
                </c:pt>
                <c:pt idx="92">
                  <c:v>2012. okt.</c:v>
                </c:pt>
                <c:pt idx="93">
                  <c:v>2012. nov.</c:v>
                </c:pt>
                <c:pt idx="94">
                  <c:v>2012. dec.</c:v>
                </c:pt>
                <c:pt idx="95">
                  <c:v>2013. jan.</c:v>
                </c:pt>
                <c:pt idx="96">
                  <c:v>2013. febr.</c:v>
                </c:pt>
                <c:pt idx="97">
                  <c:v>2013. márc.</c:v>
                </c:pt>
                <c:pt idx="98">
                  <c:v>2013. ápr.</c:v>
                </c:pt>
                <c:pt idx="99">
                  <c:v>2013. május</c:v>
                </c:pt>
                <c:pt idx="100">
                  <c:v>2013. június</c:v>
                </c:pt>
                <c:pt idx="101">
                  <c:v>2013. július</c:v>
                </c:pt>
                <c:pt idx="102">
                  <c:v>2013. aug.</c:v>
                </c:pt>
                <c:pt idx="103">
                  <c:v>2013. szept.</c:v>
                </c:pt>
                <c:pt idx="104">
                  <c:v>2013. okt.</c:v>
                </c:pt>
                <c:pt idx="105">
                  <c:v>2013. nov.</c:v>
                </c:pt>
                <c:pt idx="106">
                  <c:v>2013. dec.</c:v>
                </c:pt>
                <c:pt idx="107">
                  <c:v>2014. jan.</c:v>
                </c:pt>
                <c:pt idx="108">
                  <c:v>2014. febr.</c:v>
                </c:pt>
                <c:pt idx="109">
                  <c:v>2014. márc.</c:v>
                </c:pt>
                <c:pt idx="110">
                  <c:v>2014. ápr.</c:v>
                </c:pt>
                <c:pt idx="111">
                  <c:v>2014. május</c:v>
                </c:pt>
                <c:pt idx="112">
                  <c:v>2014. június</c:v>
                </c:pt>
                <c:pt idx="113">
                  <c:v>2014. július</c:v>
                </c:pt>
                <c:pt idx="114">
                  <c:v>2014. aug.</c:v>
                </c:pt>
                <c:pt idx="115">
                  <c:v>2014. szept.</c:v>
                </c:pt>
                <c:pt idx="116">
                  <c:v>2014. okt.</c:v>
                </c:pt>
                <c:pt idx="117">
                  <c:v>2014. nov.</c:v>
                </c:pt>
                <c:pt idx="118">
                  <c:v>2014. dec.</c:v>
                </c:pt>
                <c:pt idx="119">
                  <c:v>2015. jan.</c:v>
                </c:pt>
                <c:pt idx="120">
                  <c:v>2015. febr.</c:v>
                </c:pt>
                <c:pt idx="121">
                  <c:v>2015. márc.</c:v>
                </c:pt>
                <c:pt idx="122">
                  <c:v>2015. ápr.</c:v>
                </c:pt>
                <c:pt idx="123">
                  <c:v>2015. május</c:v>
                </c:pt>
                <c:pt idx="124">
                  <c:v>2015. június</c:v>
                </c:pt>
                <c:pt idx="125">
                  <c:v>2015. július</c:v>
                </c:pt>
                <c:pt idx="126">
                  <c:v>2015. aug.</c:v>
                </c:pt>
                <c:pt idx="127">
                  <c:v>2015. szept.</c:v>
                </c:pt>
                <c:pt idx="128">
                  <c:v>2015. okt.</c:v>
                </c:pt>
                <c:pt idx="129">
                  <c:v>2015. nov.</c:v>
                </c:pt>
                <c:pt idx="130">
                  <c:v>2015. dec.</c:v>
                </c:pt>
                <c:pt idx="131">
                  <c:v>2016. jan.</c:v>
                </c:pt>
                <c:pt idx="132">
                  <c:v>2016. febr.</c:v>
                </c:pt>
                <c:pt idx="133">
                  <c:v>2016. márc.</c:v>
                </c:pt>
                <c:pt idx="134">
                  <c:v>2016. ápr.</c:v>
                </c:pt>
                <c:pt idx="135">
                  <c:v>2016. május</c:v>
                </c:pt>
                <c:pt idx="136">
                  <c:v>2016. június</c:v>
                </c:pt>
                <c:pt idx="137">
                  <c:v>2016. július</c:v>
                </c:pt>
                <c:pt idx="138">
                  <c:v>2016. aug.</c:v>
                </c:pt>
                <c:pt idx="139">
                  <c:v>2016. szept.</c:v>
                </c:pt>
                <c:pt idx="140">
                  <c:v>2016. okt.</c:v>
                </c:pt>
                <c:pt idx="141">
                  <c:v>2016. nov.</c:v>
                </c:pt>
                <c:pt idx="142">
                  <c:v>2016. dec.</c:v>
                </c:pt>
                <c:pt idx="143">
                  <c:v>2017. jan.</c:v>
                </c:pt>
                <c:pt idx="144">
                  <c:v>2017. febr.</c:v>
                </c:pt>
                <c:pt idx="145">
                  <c:v>2017. márc.</c:v>
                </c:pt>
                <c:pt idx="146">
                  <c:v>2017. ápr.</c:v>
                </c:pt>
                <c:pt idx="147">
                  <c:v>2017. május</c:v>
                </c:pt>
                <c:pt idx="148">
                  <c:v>2017. június</c:v>
                </c:pt>
                <c:pt idx="149">
                  <c:v>2017. július</c:v>
                </c:pt>
                <c:pt idx="150">
                  <c:v>2017. aug.</c:v>
                </c:pt>
                <c:pt idx="151">
                  <c:v>2017. szept.</c:v>
                </c:pt>
                <c:pt idx="152">
                  <c:v>2017. okt.</c:v>
                </c:pt>
                <c:pt idx="153">
                  <c:v>2017. nov.</c:v>
                </c:pt>
                <c:pt idx="154">
                  <c:v>2017. dec.</c:v>
                </c:pt>
                <c:pt idx="155">
                  <c:v>2018. jan.</c:v>
                </c:pt>
                <c:pt idx="156">
                  <c:v>2018. febr.</c:v>
                </c:pt>
                <c:pt idx="157">
                  <c:v>2018. márc.</c:v>
                </c:pt>
                <c:pt idx="158">
                  <c:v>2018. ápr.</c:v>
                </c:pt>
                <c:pt idx="159">
                  <c:v>2018. május</c:v>
                </c:pt>
                <c:pt idx="160">
                  <c:v>2018. június</c:v>
                </c:pt>
                <c:pt idx="161">
                  <c:v>2018. július</c:v>
                </c:pt>
                <c:pt idx="162">
                  <c:v>2018. aug.</c:v>
                </c:pt>
                <c:pt idx="163">
                  <c:v>2018. szept.</c:v>
                </c:pt>
                <c:pt idx="164">
                  <c:v>2018. okt.</c:v>
                </c:pt>
                <c:pt idx="165">
                  <c:v>2018. nov.</c:v>
                </c:pt>
                <c:pt idx="166">
                  <c:v>2018. dec.</c:v>
                </c:pt>
                <c:pt idx="167">
                  <c:v>2019. jan.</c:v>
                </c:pt>
                <c:pt idx="168">
                  <c:v>2019. febr.</c:v>
                </c:pt>
                <c:pt idx="169">
                  <c:v>2019. márc.</c:v>
                </c:pt>
                <c:pt idx="170">
                  <c:v>2019. ápr.</c:v>
                </c:pt>
                <c:pt idx="171">
                  <c:v>2019. május</c:v>
                </c:pt>
                <c:pt idx="172">
                  <c:v>2019. június</c:v>
                </c:pt>
              </c:strCache>
            </c:strRef>
          </c:cat>
          <c:val>
            <c:numRef>
              <c:f>Munka1!$D$3:$D$175</c:f>
              <c:numCache>
                <c:formatCode>General</c:formatCode>
                <c:ptCount val="173"/>
                <c:pt idx="0">
                  <c:v>47.3</c:v>
                </c:pt>
                <c:pt idx="1">
                  <c:v>55.05</c:v>
                </c:pt>
                <c:pt idx="2">
                  <c:v>50.61</c:v>
                </c:pt>
                <c:pt idx="3">
                  <c:v>48.64</c:v>
                </c:pt>
                <c:pt idx="4">
                  <c:v>55.53</c:v>
                </c:pt>
                <c:pt idx="5">
                  <c:v>58.36</c:v>
                </c:pt>
                <c:pt idx="6">
                  <c:v>66.209999999999994</c:v>
                </c:pt>
                <c:pt idx="7">
                  <c:v>64.64</c:v>
                </c:pt>
                <c:pt idx="8">
                  <c:v>64.260000000000005</c:v>
                </c:pt>
                <c:pt idx="9">
                  <c:v>57.05</c:v>
                </c:pt>
                <c:pt idx="10">
                  <c:v>60.01</c:v>
                </c:pt>
                <c:pt idx="11">
                  <c:v>63.86</c:v>
                </c:pt>
                <c:pt idx="12">
                  <c:v>57.61</c:v>
                </c:pt>
                <c:pt idx="13">
                  <c:v>62.11</c:v>
                </c:pt>
                <c:pt idx="14">
                  <c:v>69.53</c:v>
                </c:pt>
                <c:pt idx="15">
                  <c:v>69.25</c:v>
                </c:pt>
                <c:pt idx="16">
                  <c:v>69.78</c:v>
                </c:pt>
                <c:pt idx="17">
                  <c:v>75.7</c:v>
                </c:pt>
                <c:pt idx="18">
                  <c:v>72.95</c:v>
                </c:pt>
                <c:pt idx="19">
                  <c:v>63.3</c:v>
                </c:pt>
                <c:pt idx="20">
                  <c:v>59.91</c:v>
                </c:pt>
                <c:pt idx="21">
                  <c:v>58.790000000000006</c:v>
                </c:pt>
                <c:pt idx="22">
                  <c:v>63.4</c:v>
                </c:pt>
                <c:pt idx="23">
                  <c:v>51.230000000000004</c:v>
                </c:pt>
                <c:pt idx="24">
                  <c:v>57.92</c:v>
                </c:pt>
                <c:pt idx="25">
                  <c:v>57.52</c:v>
                </c:pt>
                <c:pt idx="26">
                  <c:v>63.63</c:v>
                </c:pt>
                <c:pt idx="27">
                  <c:v>63.160000000000004</c:v>
                </c:pt>
                <c:pt idx="28">
                  <c:v>68.040000000000006</c:v>
                </c:pt>
                <c:pt idx="29">
                  <c:v>74.11</c:v>
                </c:pt>
                <c:pt idx="30">
                  <c:v>73.36</c:v>
                </c:pt>
                <c:pt idx="31">
                  <c:v>79.14</c:v>
                </c:pt>
                <c:pt idx="32">
                  <c:v>86.19</c:v>
                </c:pt>
                <c:pt idx="33">
                  <c:v>93.36999999999999</c:v>
                </c:pt>
                <c:pt idx="34">
                  <c:v>91.31</c:v>
                </c:pt>
                <c:pt idx="35">
                  <c:v>91.86999999999999</c:v>
                </c:pt>
                <c:pt idx="36">
                  <c:v>95.57</c:v>
                </c:pt>
                <c:pt idx="37">
                  <c:v>110.03</c:v>
                </c:pt>
                <c:pt idx="38">
                  <c:v>113.77</c:v>
                </c:pt>
                <c:pt idx="39">
                  <c:v>124.25</c:v>
                </c:pt>
                <c:pt idx="40">
                  <c:v>134.52000000000001</c:v>
                </c:pt>
                <c:pt idx="41">
                  <c:v>138.68</c:v>
                </c:pt>
                <c:pt idx="42">
                  <c:v>113.46000000000001</c:v>
                </c:pt>
                <c:pt idx="43">
                  <c:v>95.52</c:v>
                </c:pt>
                <c:pt idx="44">
                  <c:v>74.38</c:v>
                </c:pt>
                <c:pt idx="45">
                  <c:v>57.18</c:v>
                </c:pt>
                <c:pt idx="46">
                  <c:v>44.61</c:v>
                </c:pt>
                <c:pt idx="47">
                  <c:v>35.410000000000004</c:v>
                </c:pt>
                <c:pt idx="48">
                  <c:v>37.630000000000003</c:v>
                </c:pt>
                <c:pt idx="49">
                  <c:v>47.33</c:v>
                </c:pt>
                <c:pt idx="50">
                  <c:v>49.260000000000005</c:v>
                </c:pt>
                <c:pt idx="51">
                  <c:v>56.52</c:v>
                </c:pt>
                <c:pt idx="52">
                  <c:v>70.540000000000006</c:v>
                </c:pt>
                <c:pt idx="53">
                  <c:v>61.49</c:v>
                </c:pt>
                <c:pt idx="54">
                  <c:v>67.510000000000005</c:v>
                </c:pt>
                <c:pt idx="55">
                  <c:v>70.81</c:v>
                </c:pt>
                <c:pt idx="56">
                  <c:v>77.55</c:v>
                </c:pt>
                <c:pt idx="57">
                  <c:v>78.910000000000011</c:v>
                </c:pt>
                <c:pt idx="58">
                  <c:v>70.61999999999999</c:v>
                </c:pt>
                <c:pt idx="59">
                  <c:v>77.959999999999994</c:v>
                </c:pt>
                <c:pt idx="60">
                  <c:v>76.98</c:v>
                </c:pt>
                <c:pt idx="61">
                  <c:v>79.790000000000006</c:v>
                </c:pt>
                <c:pt idx="62">
                  <c:v>85.25</c:v>
                </c:pt>
                <c:pt idx="63">
                  <c:v>71.61</c:v>
                </c:pt>
                <c:pt idx="64">
                  <c:v>76.84</c:v>
                </c:pt>
                <c:pt idx="65">
                  <c:v>76.669999999999987</c:v>
                </c:pt>
                <c:pt idx="66">
                  <c:v>75.169999999999987</c:v>
                </c:pt>
                <c:pt idx="67">
                  <c:v>75.92</c:v>
                </c:pt>
                <c:pt idx="68">
                  <c:v>81.23</c:v>
                </c:pt>
                <c:pt idx="69">
                  <c:v>84.88</c:v>
                </c:pt>
                <c:pt idx="70">
                  <c:v>88.66</c:v>
                </c:pt>
                <c:pt idx="71">
                  <c:v>91.53</c:v>
                </c:pt>
                <c:pt idx="72">
                  <c:v>83.13</c:v>
                </c:pt>
                <c:pt idx="73">
                  <c:v>97.23</c:v>
                </c:pt>
                <c:pt idx="74">
                  <c:v>109.16999999999999</c:v>
                </c:pt>
                <c:pt idx="75">
                  <c:v>96.910000000000011</c:v>
                </c:pt>
                <c:pt idx="76">
                  <c:v>94.83</c:v>
                </c:pt>
                <c:pt idx="77">
                  <c:v>97.240000000000009</c:v>
                </c:pt>
                <c:pt idx="78">
                  <c:v>87.88</c:v>
                </c:pt>
                <c:pt idx="79">
                  <c:v>89.4</c:v>
                </c:pt>
                <c:pt idx="80">
                  <c:v>86.8</c:v>
                </c:pt>
                <c:pt idx="81">
                  <c:v>99.36999999999999</c:v>
                </c:pt>
                <c:pt idx="82">
                  <c:v>93.84</c:v>
                </c:pt>
                <c:pt idx="83">
                  <c:v>100.7</c:v>
                </c:pt>
                <c:pt idx="84">
                  <c:v>101.82</c:v>
                </c:pt>
                <c:pt idx="85">
                  <c:v>105.19</c:v>
                </c:pt>
                <c:pt idx="86">
                  <c:v>102.92</c:v>
                </c:pt>
                <c:pt idx="87">
                  <c:v>93.97</c:v>
                </c:pt>
                <c:pt idx="88">
                  <c:v>84.03</c:v>
                </c:pt>
                <c:pt idx="89">
                  <c:v>88.410000000000011</c:v>
                </c:pt>
                <c:pt idx="90">
                  <c:v>94.35</c:v>
                </c:pt>
                <c:pt idx="91">
                  <c:v>98.940000000000012</c:v>
                </c:pt>
                <c:pt idx="92">
                  <c:v>91.84</c:v>
                </c:pt>
                <c:pt idx="93">
                  <c:v>85.45</c:v>
                </c:pt>
                <c:pt idx="94">
                  <c:v>86.32</c:v>
                </c:pt>
                <c:pt idx="95">
                  <c:v>93.26</c:v>
                </c:pt>
                <c:pt idx="96">
                  <c:v>95.95</c:v>
                </c:pt>
                <c:pt idx="97">
                  <c:v>93.490000000000009</c:v>
                </c:pt>
                <c:pt idx="98">
                  <c:v>88.75</c:v>
                </c:pt>
                <c:pt idx="99">
                  <c:v>93.95</c:v>
                </c:pt>
                <c:pt idx="100">
                  <c:v>97.83</c:v>
                </c:pt>
                <c:pt idx="101">
                  <c:v>106.2</c:v>
                </c:pt>
                <c:pt idx="102">
                  <c:v>107.43</c:v>
                </c:pt>
                <c:pt idx="103">
                  <c:v>106.54</c:v>
                </c:pt>
                <c:pt idx="104">
                  <c:v>101.14999999999999</c:v>
                </c:pt>
                <c:pt idx="105">
                  <c:v>93.8</c:v>
                </c:pt>
                <c:pt idx="106">
                  <c:v>97.179999999999993</c:v>
                </c:pt>
                <c:pt idx="107">
                  <c:v>93.78</c:v>
                </c:pt>
                <c:pt idx="108">
                  <c:v>100.31</c:v>
                </c:pt>
                <c:pt idx="109">
                  <c:v>99.23</c:v>
                </c:pt>
                <c:pt idx="110">
                  <c:v>103.7</c:v>
                </c:pt>
                <c:pt idx="111">
                  <c:v>101.74000000000001</c:v>
                </c:pt>
                <c:pt idx="112">
                  <c:v>107.52</c:v>
                </c:pt>
                <c:pt idx="113">
                  <c:v>100.56</c:v>
                </c:pt>
                <c:pt idx="114">
                  <c:v>97.3</c:v>
                </c:pt>
                <c:pt idx="115">
                  <c:v>92.86</c:v>
                </c:pt>
                <c:pt idx="116">
                  <c:v>81.819999999999993</c:v>
                </c:pt>
                <c:pt idx="117">
                  <c:v>75.910000000000011</c:v>
                </c:pt>
                <c:pt idx="118">
                  <c:v>55.96</c:v>
                </c:pt>
                <c:pt idx="119">
                  <c:v>46.37</c:v>
                </c:pt>
                <c:pt idx="120">
                  <c:v>52.660000000000004</c:v>
                </c:pt>
                <c:pt idx="121">
                  <c:v>43.93</c:v>
                </c:pt>
                <c:pt idx="122">
                  <c:v>56.25</c:v>
                </c:pt>
                <c:pt idx="123">
                  <c:v>59.730000000000004</c:v>
                </c:pt>
                <c:pt idx="124">
                  <c:v>59.53</c:v>
                </c:pt>
                <c:pt idx="125">
                  <c:v>51.4</c:v>
                </c:pt>
                <c:pt idx="126">
                  <c:v>42.449999999999996</c:v>
                </c:pt>
                <c:pt idx="127">
                  <c:v>44.58</c:v>
                </c:pt>
                <c:pt idx="128">
                  <c:v>46.379999999999995</c:v>
                </c:pt>
                <c:pt idx="129">
                  <c:v>41.68</c:v>
                </c:pt>
                <c:pt idx="130">
                  <c:v>37.32</c:v>
                </c:pt>
                <c:pt idx="131">
                  <c:v>29.45</c:v>
                </c:pt>
                <c:pt idx="132">
                  <c:v>29.05</c:v>
                </c:pt>
                <c:pt idx="133">
                  <c:v>36.32</c:v>
                </c:pt>
                <c:pt idx="134">
                  <c:v>40.4</c:v>
                </c:pt>
                <c:pt idx="135">
                  <c:v>47.720000000000006</c:v>
                </c:pt>
                <c:pt idx="136">
                  <c:v>47.92</c:v>
                </c:pt>
                <c:pt idx="137">
                  <c:v>45.93</c:v>
                </c:pt>
                <c:pt idx="138">
                  <c:v>45.720000000000006</c:v>
                </c:pt>
                <c:pt idx="139">
                  <c:v>43.849999999999994</c:v>
                </c:pt>
                <c:pt idx="140">
                  <c:v>49.97</c:v>
                </c:pt>
                <c:pt idx="141">
                  <c:v>43.290000000000006</c:v>
                </c:pt>
                <c:pt idx="142">
                  <c:v>49.02</c:v>
                </c:pt>
                <c:pt idx="143">
                  <c:v>52.75</c:v>
                </c:pt>
                <c:pt idx="144">
                  <c:v>53.7</c:v>
                </c:pt>
                <c:pt idx="145">
                  <c:v>48.78</c:v>
                </c:pt>
                <c:pt idx="146">
                  <c:v>52.5</c:v>
                </c:pt>
                <c:pt idx="147">
                  <c:v>48.849999999999994</c:v>
                </c:pt>
                <c:pt idx="148">
                  <c:v>44.2</c:v>
                </c:pt>
                <c:pt idx="149">
                  <c:v>46.4</c:v>
                </c:pt>
                <c:pt idx="150">
                  <c:v>46.78</c:v>
                </c:pt>
                <c:pt idx="151">
                  <c:v>49.91</c:v>
                </c:pt>
                <c:pt idx="152">
                  <c:v>51.449999999999996</c:v>
                </c:pt>
                <c:pt idx="153">
                  <c:v>57.349999999999994</c:v>
                </c:pt>
                <c:pt idx="154">
                  <c:v>61.02</c:v>
                </c:pt>
                <c:pt idx="155">
                  <c:v>65.05</c:v>
                </c:pt>
                <c:pt idx="156">
                  <c:v>61.64</c:v>
                </c:pt>
                <c:pt idx="157">
                  <c:v>61.51</c:v>
                </c:pt>
                <c:pt idx="158">
                  <c:v>66.319999999999993</c:v>
                </c:pt>
                <c:pt idx="159">
                  <c:v>69.209999999999994</c:v>
                </c:pt>
                <c:pt idx="160">
                  <c:v>74.149999999999991</c:v>
                </c:pt>
                <c:pt idx="161">
                  <c:v>68.760000000000005</c:v>
                </c:pt>
                <c:pt idx="162">
                  <c:v>69.8</c:v>
                </c:pt>
                <c:pt idx="163">
                  <c:v>67.540000000000006</c:v>
                </c:pt>
                <c:pt idx="164">
                  <c:v>66.86999999999999</c:v>
                </c:pt>
                <c:pt idx="165">
                  <c:v>51.08</c:v>
                </c:pt>
                <c:pt idx="166">
                  <c:v>45.68</c:v>
                </c:pt>
                <c:pt idx="167">
                  <c:v>54.01</c:v>
                </c:pt>
                <c:pt idx="168">
                  <c:v>57.220000000000006</c:v>
                </c:pt>
                <c:pt idx="169">
                  <c:v>59.04</c:v>
                </c:pt>
                <c:pt idx="170">
                  <c:v>63.91</c:v>
                </c:pt>
                <c:pt idx="171">
                  <c:v>62.120000000000005</c:v>
                </c:pt>
                <c:pt idx="172">
                  <c:v>53.51</c:v>
                </c:pt>
              </c:numCache>
            </c:numRef>
          </c:val>
        </c:ser>
        <c:dLbls/>
        <c:marker val="1"/>
        <c:axId val="118493568"/>
        <c:axId val="118495104"/>
      </c:lineChart>
      <c:catAx>
        <c:axId val="118490240"/>
        <c:scaling>
          <c:orientation val="minMax"/>
        </c:scaling>
        <c:axPos val="b"/>
        <c:numFmt formatCode="General" sourceLinked="1"/>
        <c:tickLblPos val="nextTo"/>
        <c:crossAx val="118491776"/>
        <c:crosses val="autoZero"/>
        <c:auto val="1"/>
        <c:lblAlgn val="ctr"/>
        <c:lblOffset val="100"/>
      </c:catAx>
      <c:valAx>
        <c:axId val="118491776"/>
        <c:scaling>
          <c:orientation val="minMax"/>
        </c:scaling>
        <c:axPos val="l"/>
        <c:majorGridlines/>
        <c:numFmt formatCode="General" sourceLinked="1"/>
        <c:tickLblPos val="nextTo"/>
        <c:crossAx val="118490240"/>
        <c:crosses val="autoZero"/>
        <c:crossBetween val="between"/>
      </c:valAx>
      <c:catAx>
        <c:axId val="118493568"/>
        <c:scaling>
          <c:orientation val="minMax"/>
        </c:scaling>
        <c:delete val="1"/>
        <c:axPos val="b"/>
        <c:tickLblPos val="none"/>
        <c:crossAx val="118495104"/>
        <c:crosses val="autoZero"/>
        <c:auto val="1"/>
        <c:lblAlgn val="ctr"/>
        <c:lblOffset val="100"/>
      </c:catAx>
      <c:valAx>
        <c:axId val="118495104"/>
        <c:scaling>
          <c:orientation val="minMax"/>
        </c:scaling>
        <c:axPos val="r"/>
        <c:numFmt formatCode="General" sourceLinked="1"/>
        <c:tickLblPos val="nextTo"/>
        <c:crossAx val="118493568"/>
        <c:crosses val="max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668EE-68D6-43C5-8F4D-0C341910CCBA}" type="datetimeFigureOut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4F6C6-3886-4352-AFBF-DE63810F369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0216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594914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0443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06955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0443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0443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044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0443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0443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0443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0443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044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4CD4-0154-424E-A371-0F2943A12422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578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2087-86DD-4F4A-8C80-FD6EEE852A2D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4461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79D2-A8E6-4221-AF45-96AF18C0AB85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5461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392" y="980728"/>
            <a:ext cx="109728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3392" y="1916835"/>
            <a:ext cx="109728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7916" y="45408"/>
            <a:ext cx="1632181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623393" y="6669360"/>
            <a:ext cx="1104122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623393" y="908720"/>
            <a:ext cx="1104122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487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4176186" y="115889"/>
            <a:ext cx="3456516" cy="1800225"/>
          </a:xfrm>
        </p:spPr>
        <p:txBody>
          <a:bodyPr/>
          <a:lstStyle/>
          <a:p>
            <a:r>
              <a:rPr lang="hu-HU"/>
              <a:t>Kép beszúrásához kattintson az ikonra</a:t>
            </a:r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3767" y="45407"/>
            <a:ext cx="3965341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911424" y="2060849"/>
            <a:ext cx="103691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911424" y="6381328"/>
            <a:ext cx="1036915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2113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33870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426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536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79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017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59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133" y="212726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20B-307F-4F70-9FCD-451DD1B112E1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7" name="Csoportba foglalás 6"/>
          <p:cNvGrpSpPr/>
          <p:nvPr userDrawn="1"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8" name="Egyenes összekötő 7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Egyenes összekötő 10"/>
          <p:cNvCxnSpPr/>
          <p:nvPr userDrawn="1"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Kép 1" descr="Agrarminiszteriu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08660" y="233782"/>
            <a:ext cx="1119333" cy="796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69617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564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412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079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1222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895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71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7" y="125130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7E68-1DEF-4F07-AC3C-7756F40935FA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8" name="Csoportba foglalás 7"/>
          <p:cNvGrpSpPr/>
          <p:nvPr userDrawn="1"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9" name="Egyenes összekötő 8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Egyenes összekötő 11"/>
          <p:cNvCxnSpPr/>
          <p:nvPr userDrawn="1"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Kép 1" descr="Agrarminiszteriu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08660" y="233782"/>
            <a:ext cx="1119333" cy="796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810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72C-B9D9-4040-9DD6-3F374AA17AF7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2731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7AB4-EC66-45D2-83B1-D74D4F2BA75F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0154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DC1B-8451-4731-A9CB-947C0FE38C38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21602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9155-8DB0-46B0-8611-9DED45184A2C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7707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0FF3-4342-4663-9C45-BC9DC8E921A7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8230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0F00-F9E5-4158-9B01-094EA5E923F7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29016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14C97-7665-4B5F-8301-59190E859251}" type="datetime1">
              <a:rPr lang="hu-HU" smtClean="0"/>
              <a:pPr/>
              <a:t>2019.06.12.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35111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13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AC2B-56C8-4DBB-82D4-F7D7E225C93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0AE85-A665-44A5-B67C-A22DC18CD01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90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munkalap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245219"/>
            <a:ext cx="12204192" cy="2365971"/>
          </a:xfrm>
        </p:spPr>
        <p:txBody>
          <a:bodyPr>
            <a:normAutofit/>
          </a:bodyPr>
          <a:lstStyle/>
          <a:p>
            <a:pPr marL="449580">
              <a:spcAft>
                <a:spcPts val="0"/>
              </a:spcAft>
            </a:pPr>
            <a:r>
              <a:rPr lang="hu-HU" b="1" dirty="0" smtClean="0">
                <a:latin typeface="Times New Roman"/>
                <a:ea typeface="Times New Roman"/>
              </a:rPr>
              <a:t>Aktuális hírek a hazai gabonaágazatról </a:t>
            </a:r>
            <a:endParaRPr lang="hu-HU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91996" y="5125899"/>
            <a:ext cx="9144000" cy="1287965"/>
          </a:xfrm>
        </p:spPr>
        <p:txBody>
          <a:bodyPr>
            <a:normAutofit/>
          </a:bodyPr>
          <a:lstStyle/>
          <a:p>
            <a:r>
              <a:rPr lang="hu-HU" dirty="0" smtClean="0"/>
              <a:t>Zsigó Róbert Élelmiszerlánc-felügyeletért felelős államtitkár úr</a:t>
            </a: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0" y="6538912"/>
            <a:ext cx="12127992" cy="253024"/>
            <a:chOff x="0" y="6517274"/>
            <a:chExt cx="8924925" cy="251954"/>
          </a:xfrm>
        </p:grpSpPr>
        <p:cxnSp>
          <p:nvCxnSpPr>
            <p:cNvPr id="11" name="Egyenes összekötő 10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Kép 1" descr="Agrarminiszter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3161" y="188641"/>
            <a:ext cx="2085681" cy="1484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176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5" name="Egyenes összekötő 4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ím 1"/>
          <p:cNvSpPr>
            <a:spLocks noGrp="1"/>
          </p:cNvSpPr>
          <p:nvPr>
            <p:ph type="title"/>
          </p:nvPr>
        </p:nvSpPr>
        <p:spPr>
          <a:xfrm>
            <a:off x="203200" y="79700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2019 május havi csapadékösszegek</a:t>
            </a:r>
            <a:endParaRPr lang="hu-HU" sz="4000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zövegdoboz 1"/>
          <p:cNvSpPr txBox="1"/>
          <p:nvPr/>
        </p:nvSpPr>
        <p:spPr>
          <a:xfrm>
            <a:off x="718457" y="6152227"/>
            <a:ext cx="1445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Forrás: OMSZ</a:t>
            </a:r>
            <a:endParaRPr lang="hu-HU" i="1" dirty="0"/>
          </a:p>
        </p:txBody>
      </p:sp>
      <p:pic>
        <p:nvPicPr>
          <p:cNvPr id="9218" name="Picture 2" descr="A hÃ³nap csapadÃ©kÃ¶ssze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4246" y="1265901"/>
            <a:ext cx="8345514" cy="48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7683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5" name="Egyenes összekötő 4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ím 1"/>
          <p:cNvSpPr>
            <a:spLocks noGrp="1"/>
          </p:cNvSpPr>
          <p:nvPr>
            <p:ph type="title"/>
          </p:nvPr>
        </p:nvSpPr>
        <p:spPr>
          <a:xfrm>
            <a:off x="203200" y="79700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Az elmúlt 30 nap csapadékmérlege</a:t>
            </a:r>
            <a:endParaRPr lang="hu-HU" sz="4000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zövegdoboz 1"/>
          <p:cNvSpPr txBox="1"/>
          <p:nvPr/>
        </p:nvSpPr>
        <p:spPr>
          <a:xfrm>
            <a:off x="718457" y="6152227"/>
            <a:ext cx="1445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Forrás: OMSZ</a:t>
            </a:r>
            <a:endParaRPr lang="hu-HU" i="1" dirty="0"/>
          </a:p>
        </p:txBody>
      </p:sp>
      <p:pic>
        <p:nvPicPr>
          <p:cNvPr id="10242" name="Picture 2" descr="Az elmÃºlt 30 nap csapadÃ©kmÃ©rle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6469" y="1265901"/>
            <a:ext cx="8373290" cy="48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84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12192" y="2653990"/>
            <a:ext cx="12204192" cy="108742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Köszönöm a figyelmet, és sikeres 2019-es szezont kívánok!</a:t>
            </a:r>
            <a:endParaRPr lang="hu-HU" b="1" dirty="0"/>
          </a:p>
        </p:txBody>
      </p:sp>
      <p:grpSp>
        <p:nvGrpSpPr>
          <p:cNvPr id="10" name="Csoportba foglalás 9"/>
          <p:cNvGrpSpPr/>
          <p:nvPr/>
        </p:nvGrpSpPr>
        <p:grpSpPr>
          <a:xfrm>
            <a:off x="0" y="6538912"/>
            <a:ext cx="12127992" cy="253024"/>
            <a:chOff x="0" y="6517274"/>
            <a:chExt cx="8924925" cy="251954"/>
          </a:xfrm>
        </p:grpSpPr>
        <p:cxnSp>
          <p:nvCxnSpPr>
            <p:cNvPr id="11" name="Egyenes összekötő 10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Kép 1" descr="Agrarminiszter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3161" y="188641"/>
            <a:ext cx="2085681" cy="1484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55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5" name="Egyenes összekötő 4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ím 1"/>
          <p:cNvSpPr>
            <a:spLocks noGrp="1"/>
          </p:cNvSpPr>
          <p:nvPr>
            <p:ph type="title"/>
          </p:nvPr>
        </p:nvSpPr>
        <p:spPr>
          <a:xfrm>
            <a:off x="203200" y="79700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 magyar mezőgazdasági </a:t>
            </a:r>
            <a:r>
              <a:rPr lang="hu-HU" sz="4000" dirty="0"/>
              <a:t>termelés szerkezete </a:t>
            </a:r>
            <a:r>
              <a:rPr lang="hu-HU" sz="4000" dirty="0" smtClean="0"/>
              <a:t>2018</a:t>
            </a:r>
            <a:endParaRPr lang="hu-HU" sz="4000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6224142"/>
              </p:ext>
            </p:extLst>
          </p:nvPr>
        </p:nvGraphicFramePr>
        <p:xfrm>
          <a:off x="568440" y="1388417"/>
          <a:ext cx="11425269" cy="4888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5080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5" name="Egyenes összekötő 4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ím 1"/>
          <p:cNvSpPr>
            <a:spLocks noGrp="1"/>
          </p:cNvSpPr>
          <p:nvPr>
            <p:ph type="title"/>
          </p:nvPr>
        </p:nvSpPr>
        <p:spPr>
          <a:xfrm>
            <a:off x="203200" y="79700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Szántóföldi növénytermesztés </a:t>
            </a:r>
            <a:r>
              <a:rPr lang="hu-HU" sz="4000" dirty="0"/>
              <a:t>szerkezete </a:t>
            </a:r>
            <a:r>
              <a:rPr lang="hu-HU" sz="4000" dirty="0" smtClean="0"/>
              <a:t>2018</a:t>
            </a:r>
            <a:endParaRPr lang="hu-HU" sz="4000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8202114"/>
              </p:ext>
            </p:extLst>
          </p:nvPr>
        </p:nvGraphicFramePr>
        <p:xfrm>
          <a:off x="126354" y="1463358"/>
          <a:ext cx="1056117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4356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5" name="Egyenes összekötő 4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ím 1"/>
          <p:cNvSpPr>
            <a:spLocks noGrp="1"/>
          </p:cNvSpPr>
          <p:nvPr>
            <p:ph type="title"/>
          </p:nvPr>
        </p:nvSpPr>
        <p:spPr>
          <a:xfrm>
            <a:off x="203200" y="79700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/>
              <a:t>Magyarország részaránya az EU termeléséből (%)</a:t>
            </a:r>
          </a:p>
        </p:txBody>
      </p:sp>
      <p:cxnSp>
        <p:nvCxnSpPr>
          <p:cNvPr id="22" name="Egyenes összekötő 21"/>
          <p:cNvCxnSpPr/>
          <p:nvPr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Objektu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55488562"/>
              </p:ext>
            </p:extLst>
          </p:nvPr>
        </p:nvGraphicFramePr>
        <p:xfrm>
          <a:off x="195263" y="1549400"/>
          <a:ext cx="11853862" cy="4889500"/>
        </p:xfrm>
        <a:graphic>
          <a:graphicData uri="http://schemas.openxmlformats.org/presentationml/2006/ole">
            <p:oleObj spid="_x0000_s7258" r:id="rId4" imgW="8669263" imgH="4889416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348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5" name="Egyenes összekötő 4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ím 1"/>
          <p:cNvSpPr>
            <a:spLocks noGrp="1"/>
          </p:cNvSpPr>
          <p:nvPr>
            <p:ph type="title"/>
          </p:nvPr>
        </p:nvSpPr>
        <p:spPr>
          <a:xfrm>
            <a:off x="203200" y="79700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/>
              <a:t>Hazai gabonamérleg</a:t>
            </a:r>
          </a:p>
        </p:txBody>
      </p:sp>
      <p:cxnSp>
        <p:nvCxnSpPr>
          <p:cNvPr id="22" name="Egyenes összekötő 21"/>
          <p:cNvCxnSpPr/>
          <p:nvPr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zövegdoboz 6"/>
          <p:cNvSpPr txBox="1">
            <a:spLocks noChangeArrowheads="1"/>
          </p:cNvSpPr>
          <p:nvPr/>
        </p:nvSpPr>
        <p:spPr bwMode="auto">
          <a:xfrm>
            <a:off x="527385" y="1196756"/>
            <a:ext cx="968653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400" u="sng" dirty="0" smtClean="0">
                <a:solidFill>
                  <a:prstClr val="black"/>
                </a:solidFill>
              </a:rPr>
              <a:t>Búza:</a:t>
            </a:r>
            <a:endParaRPr lang="hu-HU" sz="2400" u="sng" dirty="0">
              <a:solidFill>
                <a:prstClr val="black"/>
              </a:solidFill>
            </a:endParaRPr>
          </a:p>
          <a:p>
            <a:pPr eaLnBrk="1" hangingPunct="1"/>
            <a:r>
              <a:rPr lang="hu-HU" sz="2400" dirty="0" smtClean="0">
                <a:solidFill>
                  <a:prstClr val="black"/>
                </a:solidFill>
              </a:rPr>
              <a:t>- az átlagos búzatermés 4,5-5 millió tonna, </a:t>
            </a:r>
          </a:p>
          <a:p>
            <a:pPr eaLnBrk="1" hangingPunct="1"/>
            <a:r>
              <a:rPr lang="hu-HU" sz="2400" dirty="0" smtClean="0">
                <a:solidFill>
                  <a:prstClr val="black"/>
                </a:solidFill>
              </a:rPr>
              <a:t>- az átlagos belső búzafelhasználás 2,7-2,9 millió tonna, </a:t>
            </a:r>
            <a:endParaRPr lang="hu-HU" sz="2400" dirty="0">
              <a:solidFill>
                <a:prstClr val="black"/>
              </a:solidFill>
            </a:endParaRPr>
          </a:p>
          <a:p>
            <a:pPr eaLnBrk="1" hangingPunct="1"/>
            <a:r>
              <a:rPr lang="hu-HU" sz="2400" dirty="0" smtClean="0">
                <a:solidFill>
                  <a:prstClr val="black"/>
                </a:solidFill>
              </a:rPr>
              <a:t>- az export 1,5-2,5 millió tonna/év.</a:t>
            </a:r>
            <a:endParaRPr lang="hu-HU" sz="2400" dirty="0">
              <a:solidFill>
                <a:prstClr val="black"/>
              </a:solidFill>
            </a:endParaRPr>
          </a:p>
          <a:p>
            <a:pPr eaLnBrk="1" hangingPunct="1"/>
            <a:endParaRPr lang="hu-HU" sz="24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hu-HU" sz="2400" u="sng" dirty="0" smtClean="0">
                <a:solidFill>
                  <a:srgbClr val="000000"/>
                </a:solidFill>
              </a:rPr>
              <a:t>Kukorica:</a:t>
            </a:r>
          </a:p>
          <a:p>
            <a:pPr eaLnBrk="1" hangingPunct="1"/>
            <a:r>
              <a:rPr lang="hu-HU" sz="2400" dirty="0">
                <a:solidFill>
                  <a:srgbClr val="000000"/>
                </a:solidFill>
              </a:rPr>
              <a:t>- az átlagos </a:t>
            </a:r>
            <a:r>
              <a:rPr lang="hu-HU" sz="2400" dirty="0" smtClean="0">
                <a:solidFill>
                  <a:srgbClr val="000000"/>
                </a:solidFill>
              </a:rPr>
              <a:t>kukoricatermés 7-9 </a:t>
            </a:r>
            <a:r>
              <a:rPr lang="hu-HU" sz="2400" dirty="0">
                <a:solidFill>
                  <a:srgbClr val="000000"/>
                </a:solidFill>
              </a:rPr>
              <a:t>millió tonna, </a:t>
            </a:r>
          </a:p>
          <a:p>
            <a:pPr eaLnBrk="1" hangingPunct="1"/>
            <a:r>
              <a:rPr lang="hu-HU" sz="2400" dirty="0">
                <a:solidFill>
                  <a:srgbClr val="000000"/>
                </a:solidFill>
              </a:rPr>
              <a:t>- az átlagos belső </a:t>
            </a:r>
            <a:r>
              <a:rPr lang="hu-HU" sz="2400" dirty="0" smtClean="0">
                <a:solidFill>
                  <a:srgbClr val="000000"/>
                </a:solidFill>
              </a:rPr>
              <a:t>kukorica felhasználás 4,7-5 </a:t>
            </a:r>
            <a:r>
              <a:rPr lang="hu-HU" sz="2400" dirty="0">
                <a:solidFill>
                  <a:srgbClr val="000000"/>
                </a:solidFill>
              </a:rPr>
              <a:t>millió tonna, </a:t>
            </a:r>
          </a:p>
          <a:p>
            <a:pPr eaLnBrk="1" hangingPunct="1"/>
            <a:r>
              <a:rPr lang="hu-HU" sz="2400" dirty="0">
                <a:solidFill>
                  <a:srgbClr val="000000"/>
                </a:solidFill>
              </a:rPr>
              <a:t>- az export 3</a:t>
            </a:r>
            <a:r>
              <a:rPr lang="hu-HU" sz="2400" dirty="0" smtClean="0">
                <a:solidFill>
                  <a:srgbClr val="000000"/>
                </a:solidFill>
              </a:rPr>
              <a:t>-5 </a:t>
            </a:r>
            <a:r>
              <a:rPr lang="hu-HU" sz="2400" dirty="0">
                <a:solidFill>
                  <a:srgbClr val="000000"/>
                </a:solidFill>
              </a:rPr>
              <a:t>millió tonna/év.</a:t>
            </a:r>
          </a:p>
          <a:p>
            <a:pPr eaLnBrk="1" hangingPunct="1"/>
            <a:endParaRPr lang="hu-HU" sz="2400" b="1" u="sng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hu-HU" sz="2400" u="sng" dirty="0" smtClean="0">
                <a:solidFill>
                  <a:srgbClr val="000000"/>
                </a:solidFill>
              </a:rPr>
              <a:t>Egyéb gabonák (árpa, </a:t>
            </a:r>
            <a:r>
              <a:rPr lang="hu-HU" sz="2400" u="sng" dirty="0" err="1" smtClean="0">
                <a:solidFill>
                  <a:srgbClr val="000000"/>
                </a:solidFill>
              </a:rPr>
              <a:t>tritikálé</a:t>
            </a:r>
            <a:r>
              <a:rPr lang="hu-HU" sz="2400" u="sng" dirty="0" smtClean="0">
                <a:solidFill>
                  <a:srgbClr val="000000"/>
                </a:solidFill>
              </a:rPr>
              <a:t>, rozs, zab):</a:t>
            </a:r>
          </a:p>
          <a:p>
            <a:pPr eaLnBrk="1" hangingPunct="1"/>
            <a:r>
              <a:rPr lang="hu-HU" sz="2400" dirty="0">
                <a:solidFill>
                  <a:srgbClr val="000000"/>
                </a:solidFill>
              </a:rPr>
              <a:t>- az átlagos </a:t>
            </a:r>
            <a:r>
              <a:rPr lang="hu-HU" sz="2400" dirty="0" smtClean="0">
                <a:solidFill>
                  <a:srgbClr val="000000"/>
                </a:solidFill>
              </a:rPr>
              <a:t>termés 2 </a:t>
            </a:r>
            <a:r>
              <a:rPr lang="hu-HU" sz="2400" dirty="0">
                <a:solidFill>
                  <a:srgbClr val="000000"/>
                </a:solidFill>
              </a:rPr>
              <a:t>millió </a:t>
            </a:r>
            <a:r>
              <a:rPr lang="hu-HU" sz="2400" dirty="0" smtClean="0">
                <a:solidFill>
                  <a:srgbClr val="000000"/>
                </a:solidFill>
              </a:rPr>
              <a:t>tonna körül, </a:t>
            </a:r>
            <a:endParaRPr lang="hu-HU" sz="2400" dirty="0">
              <a:solidFill>
                <a:srgbClr val="000000"/>
              </a:solidFill>
            </a:endParaRPr>
          </a:p>
          <a:p>
            <a:pPr eaLnBrk="1" hangingPunct="1"/>
            <a:r>
              <a:rPr lang="hu-HU" sz="2400" dirty="0">
                <a:solidFill>
                  <a:srgbClr val="000000"/>
                </a:solidFill>
              </a:rPr>
              <a:t>- az átlagos belső </a:t>
            </a:r>
            <a:r>
              <a:rPr lang="hu-HU" sz="2400" dirty="0" smtClean="0">
                <a:solidFill>
                  <a:srgbClr val="000000"/>
                </a:solidFill>
              </a:rPr>
              <a:t>felhasználás 1,4-1,5 </a:t>
            </a:r>
            <a:r>
              <a:rPr lang="hu-HU" sz="2400" dirty="0">
                <a:solidFill>
                  <a:srgbClr val="000000"/>
                </a:solidFill>
              </a:rPr>
              <a:t>millió tonna, </a:t>
            </a:r>
          </a:p>
          <a:p>
            <a:pPr eaLnBrk="1" hangingPunct="1"/>
            <a:r>
              <a:rPr lang="hu-HU" sz="2400" dirty="0">
                <a:solidFill>
                  <a:srgbClr val="000000"/>
                </a:solidFill>
              </a:rPr>
              <a:t>- az export </a:t>
            </a:r>
            <a:r>
              <a:rPr lang="hu-HU" sz="2400" dirty="0" smtClean="0">
                <a:solidFill>
                  <a:srgbClr val="000000"/>
                </a:solidFill>
              </a:rPr>
              <a:t>0,3-0,4 </a:t>
            </a:r>
            <a:r>
              <a:rPr lang="hu-HU" sz="2400" dirty="0">
                <a:solidFill>
                  <a:srgbClr val="000000"/>
                </a:solidFill>
              </a:rPr>
              <a:t>millió tonna/év</a:t>
            </a:r>
            <a:r>
              <a:rPr lang="hu-HU" sz="2400" dirty="0" smtClean="0">
                <a:solidFill>
                  <a:srgbClr val="000000"/>
                </a:solidFill>
              </a:rPr>
              <a:t>.</a:t>
            </a:r>
            <a:endParaRPr lang="hu-H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4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5" name="Egyenes összekötő 4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ím 1"/>
          <p:cNvSpPr>
            <a:spLocks noGrp="1"/>
          </p:cNvSpPr>
          <p:nvPr>
            <p:ph type="title"/>
          </p:nvPr>
        </p:nvSpPr>
        <p:spPr>
          <a:xfrm>
            <a:off x="203200" y="79700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/>
              <a:t>A magyar gabonaexport célpiacai</a:t>
            </a:r>
          </a:p>
        </p:txBody>
      </p:sp>
      <p:cxnSp>
        <p:nvCxnSpPr>
          <p:cNvPr id="22" name="Egyenes összekötő 21"/>
          <p:cNvCxnSpPr/>
          <p:nvPr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zövegdoboz 1"/>
          <p:cNvSpPr txBox="1">
            <a:spLocks noChangeArrowheads="1"/>
          </p:cNvSpPr>
          <p:nvPr/>
        </p:nvSpPr>
        <p:spPr bwMode="auto">
          <a:xfrm>
            <a:off x="1038238" y="1628774"/>
            <a:ext cx="10306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400" dirty="0" smtClean="0">
                <a:solidFill>
                  <a:srgbClr val="000000"/>
                </a:solidFill>
              </a:rPr>
              <a:t>Búza </a:t>
            </a:r>
            <a:r>
              <a:rPr lang="hu-HU" sz="2400" dirty="0">
                <a:solidFill>
                  <a:srgbClr val="000000"/>
                </a:solidFill>
              </a:rPr>
              <a:t>export: </a:t>
            </a:r>
            <a:r>
              <a:rPr lang="hu-HU" sz="2400" dirty="0" smtClean="0">
                <a:solidFill>
                  <a:srgbClr val="000000"/>
                </a:solidFill>
              </a:rPr>
              <a:t>1,5-2,5 millió tonna.</a:t>
            </a:r>
            <a:r>
              <a:rPr lang="hu-HU" sz="2400" dirty="0">
                <a:solidFill>
                  <a:srgbClr val="000000"/>
                </a:solidFill>
              </a:rPr>
              <a:t>	           </a:t>
            </a:r>
            <a:r>
              <a:rPr lang="hu-HU" sz="2400" dirty="0" smtClean="0">
                <a:solidFill>
                  <a:srgbClr val="000000"/>
                </a:solidFill>
              </a:rPr>
              <a:t>Kukorica </a:t>
            </a:r>
            <a:r>
              <a:rPr lang="hu-HU" sz="2400" dirty="0">
                <a:solidFill>
                  <a:srgbClr val="000000"/>
                </a:solidFill>
              </a:rPr>
              <a:t>export: 3-5 </a:t>
            </a:r>
            <a:r>
              <a:rPr lang="hu-HU" sz="2400" dirty="0" smtClean="0">
                <a:solidFill>
                  <a:srgbClr val="000000"/>
                </a:solidFill>
              </a:rPr>
              <a:t>millió tonna. </a:t>
            </a:r>
            <a:endParaRPr lang="hu-HU" sz="2400" dirty="0">
              <a:solidFill>
                <a:srgbClr val="00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300" y="2205038"/>
            <a:ext cx="5808133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1251" y="2276475"/>
            <a:ext cx="5806016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333307" y="6046317"/>
            <a:ext cx="273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Forrás: KSH 2017-es adatok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xmlns="" val="41471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5" name="Egyenes összekötő 4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ím 1"/>
          <p:cNvSpPr>
            <a:spLocks noGrp="1"/>
          </p:cNvSpPr>
          <p:nvPr>
            <p:ph type="title"/>
          </p:nvPr>
        </p:nvSpPr>
        <p:spPr>
          <a:xfrm>
            <a:off x="203200" y="79700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/>
              <a:t>A magyar </a:t>
            </a:r>
            <a:r>
              <a:rPr lang="hu-HU" sz="4000" dirty="0" smtClean="0"/>
              <a:t>gabonaexport szállítási </a:t>
            </a:r>
            <a:r>
              <a:rPr lang="hu-HU" sz="4000" dirty="0"/>
              <a:t>típus szerint (%)</a:t>
            </a:r>
          </a:p>
        </p:txBody>
      </p:sp>
      <p:cxnSp>
        <p:nvCxnSpPr>
          <p:cNvPr id="22" name="Egyenes összekötő 21"/>
          <p:cNvCxnSpPr/>
          <p:nvPr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1366819"/>
              </p:ext>
            </p:extLst>
          </p:nvPr>
        </p:nvGraphicFramePr>
        <p:xfrm>
          <a:off x="421113" y="1175657"/>
          <a:ext cx="10796246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718457" y="6152227"/>
            <a:ext cx="251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Forrás: Gabonaszövetség</a:t>
            </a:r>
            <a:endParaRPr lang="hu-HU" i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76520" y="3212976"/>
            <a:ext cx="63511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</a:rPr>
              <a:t>v</a:t>
            </a:r>
            <a:r>
              <a:rPr lang="hu-HU" sz="1600" dirty="0" smtClean="0">
                <a:solidFill>
                  <a:schemeClr val="bg1"/>
                </a:solidFill>
              </a:rPr>
              <a:t>íz</a:t>
            </a:r>
          </a:p>
          <a:p>
            <a:r>
              <a:rPr lang="hu-HU" sz="1600" dirty="0">
                <a:solidFill>
                  <a:schemeClr val="bg1"/>
                </a:solidFill>
              </a:rPr>
              <a:t>v</a:t>
            </a:r>
            <a:r>
              <a:rPr lang="hu-HU" sz="1600" dirty="0" smtClean="0">
                <a:solidFill>
                  <a:schemeClr val="bg1"/>
                </a:solidFill>
              </a:rPr>
              <a:t>asút</a:t>
            </a:r>
          </a:p>
          <a:p>
            <a:r>
              <a:rPr lang="hu-HU" sz="1600" dirty="0" smtClean="0">
                <a:solidFill>
                  <a:schemeClr val="bg1"/>
                </a:solidFill>
              </a:rPr>
              <a:t>közút</a:t>
            </a:r>
            <a:endParaRPr lang="hu-H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7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95468" y="5954801"/>
            <a:ext cx="860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i="1" dirty="0" smtClean="0">
                <a:solidFill>
                  <a:prstClr val="black"/>
                </a:solidFill>
              </a:rPr>
              <a:t>Forrás: AKI</a:t>
            </a:r>
            <a:endParaRPr lang="hu-HU" sz="1200" i="1" dirty="0">
              <a:solidFill>
                <a:prstClr val="black"/>
              </a:solidFill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5983997"/>
              </p:ext>
            </p:extLst>
          </p:nvPr>
        </p:nvGraphicFramePr>
        <p:xfrm>
          <a:off x="937396" y="309062"/>
          <a:ext cx="9957027" cy="5645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753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5" name="Egyenes összekötő 4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ím 1"/>
          <p:cNvSpPr>
            <a:spLocks noGrp="1"/>
          </p:cNvSpPr>
          <p:nvPr>
            <p:ph type="title"/>
          </p:nvPr>
        </p:nvSpPr>
        <p:spPr>
          <a:xfrm>
            <a:off x="203200" y="79700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dirty="0" smtClean="0"/>
              <a:t>2019-es tavaszi </a:t>
            </a:r>
            <a:r>
              <a:rPr lang="hu-HU" sz="4000" dirty="0"/>
              <a:t>munkák állása </a:t>
            </a:r>
            <a:r>
              <a:rPr lang="hu-HU" sz="4000" dirty="0" smtClean="0"/>
              <a:t>– zárójelentés</a:t>
            </a:r>
            <a:endParaRPr lang="hu-HU" sz="4000" dirty="0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333308" y="1063233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Szövegdoboz 1"/>
          <p:cNvSpPr txBox="1"/>
          <p:nvPr/>
        </p:nvSpPr>
        <p:spPr>
          <a:xfrm>
            <a:off x="718457" y="6152227"/>
            <a:ext cx="128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Forrás: NAK</a:t>
            </a:r>
            <a:endParaRPr lang="hu-HU" i="1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2711606"/>
              </p:ext>
            </p:extLst>
          </p:nvPr>
        </p:nvGraphicFramePr>
        <p:xfrm>
          <a:off x="718457" y="1306287"/>
          <a:ext cx="9091748" cy="4885507"/>
        </p:xfrm>
        <a:graphic>
          <a:graphicData uri="http://schemas.openxmlformats.org/drawingml/2006/table">
            <a:tbl>
              <a:tblPr/>
              <a:tblGrid>
                <a:gridCol w="2766170"/>
                <a:gridCol w="2054288"/>
                <a:gridCol w="2135645"/>
                <a:gridCol w="2135645"/>
              </a:tblGrid>
              <a:tr h="77762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effectLst/>
                          <a:latin typeface="Times New Roman"/>
                        </a:rPr>
                        <a:t>Növényfaj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Vetési szándék </a:t>
                      </a:r>
                      <a:br>
                        <a:rPr lang="hu-HU" sz="1400" b="0" i="0" u="none" strike="noStrike">
                          <a:effectLst/>
                          <a:latin typeface="Times New Roman"/>
                        </a:rPr>
                      </a:br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 ha-ban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Elvégzett munka ha-ban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Tény/szándék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10617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Tavaszi árpa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39 185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38 977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17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Magborsó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14 183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14 297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17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Zab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30 847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30 804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17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Szója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56 525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55 308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17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Cukorrépa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15 295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14 833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617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Burgonya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9 952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9 873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23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Napraforgó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619 389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619 310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23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Kukorica (szemes)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965 659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963 553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23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Kukorica (siló)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74 136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74 375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923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Kukorica (vetőmag)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23 655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22 890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9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Egyéb tavaszi vetések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178 291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>
                          <a:effectLst/>
                          <a:latin typeface="Times New Roman"/>
                        </a:rPr>
                        <a:t>172 127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70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9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1843</TotalTime>
  <Words>359</Words>
  <Application>Microsoft Office PowerPoint</Application>
  <PresentationFormat>Egyéni</PresentationFormat>
  <Paragraphs>111</Paragraphs>
  <Slides>12</Slides>
  <Notes>11</Notes>
  <HiddenSlides>0</HiddenSlides>
  <MMClips>0</MMClips>
  <ScaleCrop>false</ScaleCrop>
  <HeadingPairs>
    <vt:vector size="6" baseType="variant">
      <vt:variant>
        <vt:lpstr>Téma</vt:lpstr>
      </vt:variant>
      <vt:variant>
        <vt:i4>3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Office-téma</vt:lpstr>
      <vt:lpstr>19_Egyéni tervezés</vt:lpstr>
      <vt:lpstr>1_Office-téma</vt:lpstr>
      <vt:lpstr>Microsoft Office Excel 97-2003 munkalap</vt:lpstr>
      <vt:lpstr>Aktuális hírek a hazai gabonaágazatról </vt:lpstr>
      <vt:lpstr>A magyar mezőgazdasági termelés szerkezete 2018</vt:lpstr>
      <vt:lpstr>Szántóföldi növénytermesztés szerkezete 2018</vt:lpstr>
      <vt:lpstr>Magyarország részaránya az EU termeléséből (%)</vt:lpstr>
      <vt:lpstr>Hazai gabonamérleg</vt:lpstr>
      <vt:lpstr>A magyar gabonaexport célpiacai</vt:lpstr>
      <vt:lpstr>A magyar gabonaexport szállítási típus szerint (%)</vt:lpstr>
      <vt:lpstr>8. dia</vt:lpstr>
      <vt:lpstr>2019-es tavaszi munkák állása – zárójelentés</vt:lpstr>
      <vt:lpstr>2019 május havi csapadékösszegek</vt:lpstr>
      <vt:lpstr>Az elmúlt 30 nap csapadékmérlege</vt:lpstr>
      <vt:lpstr>Köszönöm a figyelmet, és sikeres 2019-es szezont kívánok!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Kovács Anna</dc:creator>
  <cp:lastModifiedBy>user</cp:lastModifiedBy>
  <cp:revision>188</cp:revision>
  <dcterms:created xsi:type="dcterms:W3CDTF">2018-02-08T11:39:47Z</dcterms:created>
  <dcterms:modified xsi:type="dcterms:W3CDTF">2019-06-12T11:22:54Z</dcterms:modified>
</cp:coreProperties>
</file>